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68" r:id="rId5"/>
    <p:sldId id="265" r:id="rId6"/>
    <p:sldId id="269" r:id="rId7"/>
    <p:sldId id="298" r:id="rId8"/>
    <p:sldId id="299" r:id="rId9"/>
    <p:sldId id="300" r:id="rId10"/>
    <p:sldId id="319" r:id="rId11"/>
    <p:sldId id="324" r:id="rId12"/>
    <p:sldId id="323" r:id="rId13"/>
    <p:sldId id="301" r:id="rId14"/>
    <p:sldId id="270" r:id="rId15"/>
    <p:sldId id="302" r:id="rId16"/>
    <p:sldId id="303" r:id="rId17"/>
    <p:sldId id="305" r:id="rId18"/>
    <p:sldId id="326" r:id="rId19"/>
    <p:sldId id="325" r:id="rId20"/>
    <p:sldId id="267" r:id="rId21"/>
    <p:sldId id="271" r:id="rId22"/>
    <p:sldId id="322" r:id="rId23"/>
    <p:sldId id="306" r:id="rId24"/>
    <p:sldId id="307" r:id="rId25"/>
    <p:sldId id="308" r:id="rId26"/>
    <p:sldId id="310" r:id="rId27"/>
    <p:sldId id="312" r:id="rId28"/>
    <p:sldId id="313" r:id="rId29"/>
    <p:sldId id="309" r:id="rId30"/>
    <p:sldId id="314" r:id="rId31"/>
    <p:sldId id="315" r:id="rId32"/>
    <p:sldId id="316" r:id="rId33"/>
    <p:sldId id="318" r:id="rId34"/>
    <p:sldId id="317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Kanit" panose="020B0604020202020204" charset="-34"/>
      <p:regular r:id="rId41"/>
      <p:bold r:id="rId42"/>
      <p:italic r:id="rId43"/>
      <p:boldItalic r:id="rId44"/>
    </p:embeddedFont>
    <p:embeddedFont>
      <p:font typeface="Norwester" panose="020B0604020202020204" charset="0"/>
      <p:regular r:id="rId45"/>
    </p:embeddedFont>
    <p:embeddedFont>
      <p:font typeface="Roboto" panose="020B0604020202020204" charset="0"/>
      <p:regular r:id="rId46"/>
    </p:embeddedFont>
    <p:embeddedFont>
      <p:font typeface="Roboto Bold" panose="020B0604020202020204" charset="0"/>
      <p:regular r:id="rId47"/>
    </p:embeddedFont>
    <p:embeddedFont>
      <p:font typeface="Trebuchet MS" panose="020B0603020202020204" pitchFamily="34" charset="0"/>
      <p:regular r:id="rId48"/>
      <p:bold r:id="rId49"/>
      <p:italic r:id="rId50"/>
      <p:boldItalic r:id="rId51"/>
    </p:embeddedFont>
    <p:embeddedFont>
      <p:font typeface="Wingdings 3" panose="05040102010807070707" pitchFamily="18" charset="2"/>
      <p:regular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tuwat Jaturagomol" initials="JJ" lastIdx="1" clrIdx="0">
    <p:extLst>
      <p:ext uri="{19B8F6BF-5375-455C-9EA6-DF929625EA0E}">
        <p15:presenceInfo xmlns:p15="http://schemas.microsoft.com/office/powerpoint/2012/main" userId="19714de0f78028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FEE6"/>
    <a:srgbClr val="F8C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712" autoAdjust="0"/>
  </p:normalViewPr>
  <p:slideViewPr>
    <p:cSldViewPr>
      <p:cViewPr varScale="1">
        <p:scale>
          <a:sx n="52" d="100"/>
          <a:sy n="52" d="100"/>
        </p:scale>
        <p:origin x="91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0T14:00:51.780" idx="1">
    <p:pos x="11520" y="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CBBF4-0CE5-41B1-9F49-FCCA0AA0C492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C8C84-8510-43C2-BC6A-07535347E3B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5301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8C84-8510-43C2-BC6A-07535347E3B0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9712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66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21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5109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73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6266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35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20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39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4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8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0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2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3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2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8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4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036" r="429" b="20513"/>
          <a:stretch>
            <a:fillRect/>
          </a:stretch>
        </p:blipFill>
        <p:spPr>
          <a:xfrm>
            <a:off x="594131" y="603027"/>
            <a:ext cx="17153895" cy="908389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744756" y="1687046"/>
            <a:ext cx="14798488" cy="7522509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id="4" name="Group 4"/>
          <p:cNvGrpSpPr/>
          <p:nvPr/>
        </p:nvGrpSpPr>
        <p:grpSpPr>
          <a:xfrm>
            <a:off x="2565726" y="2628901"/>
            <a:ext cx="13817274" cy="6929905"/>
            <a:chOff x="0" y="-19050"/>
            <a:chExt cx="18423032" cy="9657595"/>
          </a:xfrm>
        </p:grpSpPr>
        <p:sp>
          <p:nvSpPr>
            <p:cNvPr id="5" name="TextBox 5"/>
            <p:cNvSpPr txBox="1"/>
            <p:nvPr/>
          </p:nvSpPr>
          <p:spPr>
            <a:xfrm>
              <a:off x="0" y="993295"/>
              <a:ext cx="17614271" cy="202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9600" spc="240" dirty="0">
                  <a:solidFill>
                    <a:srgbClr val="F8CF2C"/>
                  </a:solidFill>
                  <a:latin typeface="Norwester"/>
                </a:rPr>
                <a:t>HEART DISEASE PATIENTS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4962974" cy="576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spc="420">
                  <a:solidFill>
                    <a:srgbClr val="FFFEE6"/>
                  </a:solidFill>
                  <a:latin typeface="Roboto Bold"/>
                </a:rPr>
                <a:t>MODELING FOR SCREENING OF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87916"/>
              <a:ext cx="18423032" cy="6250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spc="161" dirty="0">
                  <a:solidFill>
                    <a:srgbClr val="FFFEE6"/>
                  </a:solidFill>
                  <a:latin typeface="Roboto"/>
                </a:rPr>
                <a:t>FROM LUNG X-RAY USING MACHINE LEARNING</a:t>
              </a:r>
            </a:p>
            <a:p>
              <a:pPr algn="l">
                <a:lnSpc>
                  <a:spcPts val="3220"/>
                </a:lnSpc>
              </a:pPr>
              <a:endParaRPr lang="en-US" sz="2300" spc="161" dirty="0">
                <a:solidFill>
                  <a:srgbClr val="FFFEE6"/>
                </a:solidFill>
                <a:latin typeface="Roboto"/>
              </a:endParaRPr>
            </a:p>
            <a:p>
              <a:pPr algn="l">
                <a:lnSpc>
                  <a:spcPts val="3220"/>
                </a:lnSpc>
              </a:pPr>
              <a:endParaRPr lang="en-US" sz="2300" spc="161" dirty="0">
                <a:solidFill>
                  <a:srgbClr val="FFFEE6"/>
                </a:solidFill>
                <a:latin typeface="Roboto"/>
              </a:endParaRPr>
            </a:p>
            <a:p>
              <a:pPr algn="l">
                <a:lnSpc>
                  <a:spcPts val="3220"/>
                </a:lnSpc>
              </a:pPr>
              <a:endParaRPr lang="en-US" sz="2300" spc="161" dirty="0">
                <a:solidFill>
                  <a:srgbClr val="FFFEE6"/>
                </a:solidFill>
                <a:latin typeface="Roboto"/>
              </a:endParaRPr>
            </a:p>
            <a:p>
              <a:pPr algn="l">
                <a:lnSpc>
                  <a:spcPts val="3220"/>
                </a:lnSpc>
              </a:pPr>
              <a:endParaRPr lang="en-US" sz="2300" spc="161" dirty="0">
                <a:solidFill>
                  <a:srgbClr val="FFFEE6"/>
                </a:solidFill>
                <a:latin typeface="Roboto"/>
              </a:endParaRPr>
            </a:p>
            <a:p>
              <a:pPr algn="l">
                <a:lnSpc>
                  <a:spcPts val="3220"/>
                </a:lnSpc>
              </a:pPr>
              <a:endParaRPr lang="en-US" sz="2300" spc="161" dirty="0">
                <a:solidFill>
                  <a:srgbClr val="FFFEE6"/>
                </a:solidFill>
                <a:latin typeface="Roboto"/>
              </a:endParaRPr>
            </a:p>
            <a:p>
              <a:pPr algn="l">
                <a:lnSpc>
                  <a:spcPts val="3220"/>
                </a:lnSpc>
              </a:pPr>
              <a:endParaRPr lang="en-US" sz="2300" spc="161" dirty="0">
                <a:solidFill>
                  <a:srgbClr val="FFFEE6"/>
                </a:solidFill>
                <a:latin typeface="Roboto"/>
              </a:endParaRPr>
            </a:p>
            <a:p>
              <a:pPr algn="l">
                <a:lnSpc>
                  <a:spcPts val="3220"/>
                </a:lnSpc>
              </a:pPr>
              <a:endParaRPr lang="en-US" sz="2300" spc="161" dirty="0">
                <a:solidFill>
                  <a:srgbClr val="FFFEE6"/>
                </a:solidFill>
                <a:latin typeface="Roboto"/>
              </a:endParaRPr>
            </a:p>
            <a:p>
              <a:pPr algn="r">
                <a:lnSpc>
                  <a:spcPts val="3220"/>
                </a:lnSpc>
              </a:pPr>
              <a:r>
                <a:rPr lang="en-US" sz="2300" spc="161" dirty="0">
                  <a:solidFill>
                    <a:srgbClr val="FFFEE6"/>
                  </a:solidFill>
                  <a:latin typeface="Roboto"/>
                </a:rPr>
                <a:t>FINAL Project</a:t>
              </a:r>
            </a:p>
            <a:p>
              <a:pPr algn="r">
                <a:lnSpc>
                  <a:spcPts val="3220"/>
                </a:lnSpc>
              </a:pPr>
              <a:r>
                <a:rPr lang="en-US" sz="2300" spc="161" dirty="0">
                  <a:solidFill>
                    <a:srgbClr val="FFFEE6"/>
                  </a:solidFill>
                  <a:latin typeface="Roboto"/>
                </a:rPr>
                <a:t>Management Information System</a:t>
              </a:r>
            </a:p>
            <a:p>
              <a:pPr algn="l">
                <a:lnSpc>
                  <a:spcPts val="3220"/>
                </a:lnSpc>
              </a:pPr>
              <a:endParaRPr lang="en-US" sz="2300" spc="161" dirty="0">
                <a:solidFill>
                  <a:srgbClr val="FFFEE6"/>
                </a:solidFill>
                <a:latin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01F6F2-6987-427F-8787-93A0F8DAECAB}"/>
              </a:ext>
            </a:extLst>
          </p:cNvPr>
          <p:cNvGrpSpPr/>
          <p:nvPr/>
        </p:nvGrpSpPr>
        <p:grpSpPr>
          <a:xfrm>
            <a:off x="1040810" y="437234"/>
            <a:ext cx="5951274" cy="1853569"/>
            <a:chOff x="-19051" y="38100"/>
            <a:chExt cx="7935032" cy="24714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C57880-D65F-4695-AA3C-E21B52C40617}"/>
                </a:ext>
              </a:extLst>
            </p:cNvPr>
            <p:cNvSpPr txBox="1"/>
            <p:nvPr/>
          </p:nvSpPr>
          <p:spPr>
            <a:xfrm>
              <a:off x="0" y="38100"/>
              <a:ext cx="7915981" cy="2282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latin typeface="Kanit" pitchFamily="2" charset="-34"/>
                  <a:cs typeface="Kanit" pitchFamily="2" charset="-34"/>
                </a:rPr>
                <a:t>PREPROCESSING</a:t>
              </a:r>
            </a:p>
            <a:p>
              <a:pPr>
                <a:lnSpc>
                  <a:spcPts val="6600"/>
                </a:lnSpc>
              </a:pPr>
              <a:r>
                <a:rPr lang="en-US" sz="6000" dirty="0">
                  <a:latin typeface="Kanit" pitchFamily="2" charset="-34"/>
                  <a:cs typeface="Kanit" pitchFamily="2" charset="-34"/>
                </a:rPr>
                <a:t>Outlier Detection</a:t>
              </a:r>
            </a:p>
          </p:txBody>
        </p:sp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57B686CE-2D7F-4E45-8EAA-E3D79C822321}"/>
                </a:ext>
              </a:extLst>
            </p:cNvPr>
            <p:cNvSpPr/>
            <p:nvPr/>
          </p:nvSpPr>
          <p:spPr>
            <a:xfrm>
              <a:off x="-19051" y="2230125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75D85E4-F40C-4619-96FB-E214A0B22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9" t="25542" r="43143" b="48519"/>
          <a:stretch/>
        </p:blipFill>
        <p:spPr>
          <a:xfrm>
            <a:off x="2209800" y="3371850"/>
            <a:ext cx="1074694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01F6F2-6987-427F-8787-93A0F8DAECAB}"/>
              </a:ext>
            </a:extLst>
          </p:cNvPr>
          <p:cNvGrpSpPr/>
          <p:nvPr/>
        </p:nvGrpSpPr>
        <p:grpSpPr>
          <a:xfrm>
            <a:off x="1040810" y="437234"/>
            <a:ext cx="5951274" cy="1853569"/>
            <a:chOff x="-19051" y="38100"/>
            <a:chExt cx="7935032" cy="24714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C57880-D65F-4695-AA3C-E21B52C40617}"/>
                </a:ext>
              </a:extLst>
            </p:cNvPr>
            <p:cNvSpPr txBox="1"/>
            <p:nvPr/>
          </p:nvSpPr>
          <p:spPr>
            <a:xfrm>
              <a:off x="0" y="38100"/>
              <a:ext cx="7915981" cy="2282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6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PREPROCESSING</a:t>
              </a:r>
            </a:p>
            <a:p>
              <a:pPr marL="0" marR="0" lvl="0" indent="0" algn="l" defTabSz="457200" rtl="0" eaLnBrk="1" fontAlgn="auto" latinLnBrk="0" hangingPunct="1">
                <a:lnSpc>
                  <a:spcPts val="6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Outlier Detection</a:t>
              </a:r>
            </a:p>
          </p:txBody>
        </p:sp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57B686CE-2D7F-4E45-8EAA-E3D79C822321}"/>
                </a:ext>
              </a:extLst>
            </p:cNvPr>
            <p:cNvSpPr/>
            <p:nvPr/>
          </p:nvSpPr>
          <p:spPr>
            <a:xfrm>
              <a:off x="-19051" y="2230125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IrisUPC" panose="020B0604020202020204" pitchFamily="34" charset="-34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B9A759D-ACF4-4855-90E5-D640EB8EA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7" t="44476" r="46757" b="30741"/>
          <a:stretch/>
        </p:blipFill>
        <p:spPr>
          <a:xfrm>
            <a:off x="2336211" y="2781300"/>
            <a:ext cx="7950790" cy="313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466C4F-D62F-4FF1-9BF0-C5BCC33BF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t="40370" r="44584" b="35186"/>
          <a:stretch/>
        </p:blipFill>
        <p:spPr>
          <a:xfrm>
            <a:off x="2590800" y="6057900"/>
            <a:ext cx="76962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0810" y="437234"/>
            <a:ext cx="5951274" cy="1853569"/>
            <a:chOff x="-19051" y="38100"/>
            <a:chExt cx="7935032" cy="2471425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7915981" cy="2282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6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PREPROCESSING</a:t>
              </a:r>
            </a:p>
            <a:p>
              <a:pPr marL="0" marR="0" lvl="0" indent="0" algn="l" defTabSz="457200" rtl="0" eaLnBrk="1" fontAlgn="auto" latinLnBrk="0" hangingPunct="1">
                <a:lnSpc>
                  <a:spcPts val="6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Block plot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-19051" y="2230125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IrisUPC" panose="020B0604020202020204" pitchFamily="34" charset="-34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>
            <a:off x="2650458" y="9531817"/>
            <a:ext cx="15637542" cy="1192791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E6940-0297-4A51-B908-989E0CCD0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7" t="30741" r="17916" b="17407"/>
          <a:stretch/>
        </p:blipFill>
        <p:spPr>
          <a:xfrm>
            <a:off x="2590800" y="2587945"/>
            <a:ext cx="14249400" cy="70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8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106" y="1057275"/>
            <a:ext cx="5956580" cy="2558393"/>
            <a:chOff x="-26125" y="38100"/>
            <a:chExt cx="7942106" cy="3411191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7915981" cy="3411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th-TH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สรุปผล </a:t>
              </a:r>
            </a:p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Block plot</a:t>
              </a:r>
            </a:p>
            <a:p>
              <a:pPr>
                <a:lnSpc>
                  <a:spcPts val="6600"/>
                </a:lnSpc>
              </a:pPr>
              <a:endParaRPr lang="en-US" sz="60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-26125" y="2293199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sp>
        <p:nvSpPr>
          <p:cNvPr id="11" name="AutoShape 2">
            <a:extLst>
              <a:ext uri="{FF2B5EF4-FFF2-40B4-BE49-F238E27FC236}">
                <a16:creationId xmlns:a16="http://schemas.microsoft.com/office/drawing/2014/main" id="{7200E14C-F473-452C-992E-3AE653FF36BC}"/>
              </a:ext>
            </a:extLst>
          </p:cNvPr>
          <p:cNvSpPr/>
          <p:nvPr/>
        </p:nvSpPr>
        <p:spPr>
          <a:xfrm>
            <a:off x="762000" y="3814168"/>
            <a:ext cx="7162799" cy="2985647"/>
          </a:xfrm>
          <a:prstGeom prst="rect">
            <a:avLst/>
          </a:prstGeom>
          <a:solidFill>
            <a:srgbClr val="F8CF2C"/>
          </a:solidFill>
        </p:spPr>
        <p:txBody>
          <a:bodyPr/>
          <a:lstStyle/>
          <a:p>
            <a:endParaRPr lang="th-TH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BA87F73D-43D4-49F2-AB0E-BE5D18CEDC64}"/>
              </a:ext>
            </a:extLst>
          </p:cNvPr>
          <p:cNvSpPr txBox="1"/>
          <p:nvPr/>
        </p:nvSpPr>
        <p:spPr>
          <a:xfrm>
            <a:off x="1006389" y="4099285"/>
            <a:ext cx="9158905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th-TH" sz="3600" b="1" spc="179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 </a:t>
            </a:r>
            <a:r>
              <a:rPr lang="en-US" sz="3600" b="1" spc="179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OUTLIER</a:t>
            </a:r>
            <a:r>
              <a:rPr lang="th-TH" sz="3600" b="1" spc="179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   </a:t>
            </a:r>
            <a:r>
              <a:rPr lang="en-US" sz="3600" spc="179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&gt;&gt;&gt;</a:t>
            </a:r>
            <a:r>
              <a:rPr lang="th-TH" sz="3600" spc="179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  </a:t>
            </a:r>
            <a:r>
              <a:rPr lang="en-US" sz="3600" b="1" spc="179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MEAN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D0BD414-699F-4E76-9758-72AEC0535007}"/>
              </a:ext>
            </a:extLst>
          </p:cNvPr>
          <p:cNvSpPr txBox="1"/>
          <p:nvPr/>
        </p:nvSpPr>
        <p:spPr>
          <a:xfrm>
            <a:off x="1199606" y="4760154"/>
            <a:ext cx="9158904" cy="203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000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0 &gt;&gt;&gt; NO FINDING &gt;&gt;&gt;		138</a:t>
            </a:r>
          </a:p>
          <a:p>
            <a:pPr>
              <a:lnSpc>
                <a:spcPts val="5759"/>
              </a:lnSpc>
            </a:pPr>
            <a:r>
              <a:rPr lang="en-US" sz="4000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1  &gt;&gt;&gt;      FINDING   &gt;&gt;&gt;  	165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Kanit" pitchFamily="2" charset="-34"/>
              <a:cs typeface="Kanit" pitchFamily="2" charset="-34"/>
            </a:endParaRPr>
          </a:p>
          <a:p>
            <a:pPr algn="l">
              <a:lnSpc>
                <a:spcPts val="4320"/>
              </a:lnSpc>
            </a:pPr>
            <a:endParaRPr lang="en-US" sz="3600" spc="179" dirty="0">
              <a:solidFill>
                <a:srgbClr val="252827"/>
              </a:solidFill>
              <a:latin typeface="Kanit" pitchFamily="2" charset="-34"/>
              <a:cs typeface="Kanit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C9CC0-2665-42FF-A3FF-F4B339B5D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54444" r="52500" b="18149"/>
          <a:stretch/>
        </p:blipFill>
        <p:spPr>
          <a:xfrm>
            <a:off x="8169188" y="3467100"/>
            <a:ext cx="7549578" cy="49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7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623995" y="8093466"/>
            <a:ext cx="4620469" cy="1483028"/>
            <a:chOff x="0" y="0"/>
            <a:chExt cx="6160626" cy="1977370"/>
          </a:xfrm>
        </p:grpSpPr>
        <p:sp>
          <p:nvSpPr>
            <p:cNvPr id="5" name="TextBox 5"/>
            <p:cNvSpPr txBox="1"/>
            <p:nvPr/>
          </p:nvSpPr>
          <p:spPr>
            <a:xfrm>
              <a:off x="0" y="598069"/>
              <a:ext cx="6160626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210" dirty="0">
                  <a:solidFill>
                    <a:srgbClr val="252827"/>
                  </a:solidFill>
                  <a:latin typeface="Kanit" pitchFamily="2" charset="-34"/>
                  <a:cs typeface="Kanit" pitchFamily="2" charset="-34"/>
                </a:rPr>
                <a:t>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32540"/>
              <a:ext cx="6160626" cy="54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  <p:sp>
          <p:nvSpPr>
            <p:cNvPr id="7" name="AutoShape 7"/>
            <p:cNvSpPr/>
            <p:nvPr/>
          </p:nvSpPr>
          <p:spPr>
            <a:xfrm>
              <a:off x="6568" y="0"/>
              <a:ext cx="965200" cy="177800"/>
            </a:xfrm>
            <a:prstGeom prst="rect">
              <a:avLst/>
            </a:prstGeom>
            <a:solidFill>
              <a:srgbClr val="252827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2615845" y="9153584"/>
            <a:ext cx="4620469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grpSp>
        <p:nvGrpSpPr>
          <p:cNvPr id="16" name="Group 16"/>
          <p:cNvGrpSpPr/>
          <p:nvPr/>
        </p:nvGrpSpPr>
        <p:grpSpPr>
          <a:xfrm>
            <a:off x="1027989" y="924766"/>
            <a:ext cx="9259011" cy="1614487"/>
            <a:chOff x="-1" y="57151"/>
            <a:chExt cx="12345348" cy="2152649"/>
          </a:xfrm>
        </p:grpSpPr>
        <p:sp>
          <p:nvSpPr>
            <p:cNvPr id="17" name="TextBox 17"/>
            <p:cNvSpPr txBox="1"/>
            <p:nvPr/>
          </p:nvSpPr>
          <p:spPr>
            <a:xfrm>
              <a:off x="-1" y="57151"/>
              <a:ext cx="12345348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rgbClr val="252827"/>
                  </a:solidFill>
                  <a:latin typeface="Kanit" pitchFamily="2" charset="-34"/>
                  <a:cs typeface="Kanit" pitchFamily="2" charset="-34"/>
                </a:rPr>
                <a:t>PROCESSED DATA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1930400"/>
              <a:ext cx="1727200" cy="279400"/>
            </a:xfrm>
            <a:prstGeom prst="rect">
              <a:avLst/>
            </a:prstGeom>
            <a:solidFill>
              <a:srgbClr val="252827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783217" y="8061897"/>
            <a:ext cx="4620469" cy="1416353"/>
            <a:chOff x="0" y="0"/>
            <a:chExt cx="6160626" cy="188847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509169"/>
              <a:ext cx="6160626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210" dirty="0">
                  <a:solidFill>
                    <a:srgbClr val="252827"/>
                  </a:solidFill>
                  <a:latin typeface="Kanit" pitchFamily="2" charset="-34"/>
                  <a:cs typeface="Kanit" pitchFamily="2" charset="-34"/>
                </a:rPr>
                <a:t>LABEL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343640"/>
              <a:ext cx="6160626" cy="54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0" y="0"/>
              <a:ext cx="965200" cy="177800"/>
            </a:xfrm>
            <a:prstGeom prst="rect">
              <a:avLst/>
            </a:prstGeom>
            <a:solidFill>
              <a:srgbClr val="252827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0700386" y="9148822"/>
            <a:ext cx="7491140" cy="40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EA94737-620F-4FC0-8D48-9E2AA117C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9" t="38351" r="43751" b="42592"/>
          <a:stretch/>
        </p:blipFill>
        <p:spPr>
          <a:xfrm>
            <a:off x="810470" y="4471600"/>
            <a:ext cx="8839200" cy="2807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88AEFF-0348-45B3-B899-1D4479AFF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56719" r="62083" b="27882"/>
          <a:stretch/>
        </p:blipFill>
        <p:spPr>
          <a:xfrm>
            <a:off x="10700386" y="4471600"/>
            <a:ext cx="5149214" cy="28931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57275"/>
            <a:ext cx="6819900" cy="1095343"/>
            <a:chOff x="0" y="38100"/>
            <a:chExt cx="9093200" cy="1460457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9093200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TRAIN TEST SPLIT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grpSp>
        <p:nvGrpSpPr>
          <p:cNvPr id="12" name="Group 3">
            <a:extLst>
              <a:ext uri="{FF2B5EF4-FFF2-40B4-BE49-F238E27FC236}">
                <a16:creationId xmlns:a16="http://schemas.microsoft.com/office/drawing/2014/main" id="{D029767D-2CE9-4183-A926-849009613FC2}"/>
              </a:ext>
            </a:extLst>
          </p:cNvPr>
          <p:cNvGrpSpPr/>
          <p:nvPr/>
        </p:nvGrpSpPr>
        <p:grpSpPr>
          <a:xfrm>
            <a:off x="2514600" y="3086100"/>
            <a:ext cx="7848600" cy="2820043"/>
            <a:chOff x="0" y="598069"/>
            <a:chExt cx="6160626" cy="3760058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4EE5EB79-0218-4485-9FBC-178E4B94610E}"/>
                </a:ext>
              </a:extLst>
            </p:cNvPr>
            <p:cNvSpPr txBox="1"/>
            <p:nvPr/>
          </p:nvSpPr>
          <p:spPr>
            <a:xfrm>
              <a:off x="0" y="598069"/>
              <a:ext cx="6160626" cy="64633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th-TH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แบ่ง </a:t>
              </a: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TRAIN &gt;&gt;&gt; 80% 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D832274E-AFD7-421B-9BB2-478F9F2264B0}"/>
                </a:ext>
              </a:extLst>
            </p:cNvPr>
            <p:cNvSpPr txBox="1"/>
            <p:nvPr/>
          </p:nvSpPr>
          <p:spPr>
            <a:xfrm>
              <a:off x="0" y="1432540"/>
              <a:ext cx="6160626" cy="292558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	</a:t>
              </a:r>
            </a:p>
            <a:p>
              <a:pPr algn="l">
                <a:lnSpc>
                  <a:spcPts val="3359"/>
                </a:lnSpc>
              </a:pP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	- </a:t>
              </a:r>
              <a:r>
                <a:rPr lang="en-US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NO FINDING </a:t>
              </a: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1</a:t>
              </a:r>
              <a:r>
                <a:rPr lang="en-US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10</a:t>
              </a: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ข้อมูล  จาก 13</a:t>
              </a:r>
              <a:r>
                <a:rPr lang="en-US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8</a:t>
              </a: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ข้อมูล</a:t>
              </a:r>
            </a:p>
            <a:p>
              <a:pPr algn="l">
                <a:lnSpc>
                  <a:spcPts val="3359"/>
                </a:lnSpc>
              </a:pP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	</a:t>
              </a:r>
            </a:p>
            <a:p>
              <a:pPr algn="l">
                <a:lnSpc>
                  <a:spcPts val="3359"/>
                </a:lnSpc>
              </a:pP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	- </a:t>
              </a:r>
              <a:r>
                <a:rPr lang="en-US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FINDING 132</a:t>
              </a: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ข้อมูล จาก 16</a:t>
              </a:r>
              <a:r>
                <a:rPr lang="en-US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5</a:t>
              </a: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ข้อมูล</a:t>
              </a:r>
            </a:p>
            <a:p>
              <a:pPr algn="l">
                <a:lnSpc>
                  <a:spcPts val="3359"/>
                </a:lnSpc>
              </a:pPr>
              <a:endParaRPr sz="32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grpSp>
        <p:nvGrpSpPr>
          <p:cNvPr id="19" name="Group 3">
            <a:extLst>
              <a:ext uri="{FF2B5EF4-FFF2-40B4-BE49-F238E27FC236}">
                <a16:creationId xmlns:a16="http://schemas.microsoft.com/office/drawing/2014/main" id="{6A3971DB-72EC-4CF5-9133-3DC0413395F5}"/>
              </a:ext>
            </a:extLst>
          </p:cNvPr>
          <p:cNvGrpSpPr/>
          <p:nvPr/>
        </p:nvGrpSpPr>
        <p:grpSpPr>
          <a:xfrm>
            <a:off x="2514600" y="6286500"/>
            <a:ext cx="7848600" cy="2820043"/>
            <a:chOff x="0" y="598069"/>
            <a:chExt cx="6160626" cy="3760058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C9E8825-A54D-4586-931E-A546C6B4D1A1}"/>
                </a:ext>
              </a:extLst>
            </p:cNvPr>
            <p:cNvSpPr txBox="1"/>
            <p:nvPr/>
          </p:nvSpPr>
          <p:spPr>
            <a:xfrm>
              <a:off x="0" y="598069"/>
              <a:ext cx="6160626" cy="64633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th-TH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แบ่ง </a:t>
              </a: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TEST &gt;&gt;&gt; 20% </a:t>
              </a:r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A9167069-722D-4F8D-8718-F162486A97AF}"/>
                </a:ext>
              </a:extLst>
            </p:cNvPr>
            <p:cNvSpPr txBox="1"/>
            <p:nvPr/>
          </p:nvSpPr>
          <p:spPr>
            <a:xfrm>
              <a:off x="0" y="1432540"/>
              <a:ext cx="6160626" cy="292558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	</a:t>
              </a:r>
            </a:p>
            <a:p>
              <a:pPr algn="l">
                <a:lnSpc>
                  <a:spcPts val="3359"/>
                </a:lnSpc>
              </a:pP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	- </a:t>
              </a:r>
              <a:r>
                <a:rPr lang="en-US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NO FINDING 28</a:t>
              </a: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ข้อมูล จาก 13</a:t>
              </a:r>
              <a:r>
                <a:rPr lang="en-US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8</a:t>
              </a: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ข้อมูล</a:t>
              </a:r>
            </a:p>
            <a:p>
              <a:pPr algn="l">
                <a:lnSpc>
                  <a:spcPts val="3359"/>
                </a:lnSpc>
              </a:pP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	</a:t>
              </a:r>
            </a:p>
            <a:p>
              <a:pPr algn="l">
                <a:lnSpc>
                  <a:spcPts val="3359"/>
                </a:lnSpc>
              </a:pP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	- </a:t>
              </a:r>
              <a:r>
                <a:rPr lang="en-US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FINDING 33</a:t>
              </a: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ข้อมูล จาก 16</a:t>
              </a:r>
              <a:r>
                <a:rPr lang="en-US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5</a:t>
              </a:r>
              <a:r>
                <a:rPr lang="th-TH" sz="32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ข้อมูล</a:t>
              </a:r>
            </a:p>
            <a:p>
              <a:pPr algn="l">
                <a:lnSpc>
                  <a:spcPts val="3359"/>
                </a:lnSpc>
              </a:pPr>
              <a:endParaRPr sz="32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30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57275"/>
            <a:ext cx="6819900" cy="1095343"/>
            <a:chOff x="0" y="38100"/>
            <a:chExt cx="9093200" cy="1460457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9093200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MODEL SELECTION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44E55F5C-E13B-42DA-9C25-C3961E550A8D}"/>
              </a:ext>
            </a:extLst>
          </p:cNvPr>
          <p:cNvSpPr txBox="1"/>
          <p:nvPr/>
        </p:nvSpPr>
        <p:spPr>
          <a:xfrm>
            <a:off x="1648097" y="3162300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DECISION TREE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D7A64C94-2B4B-48F7-ADD4-9D6F96B18A73}"/>
              </a:ext>
            </a:extLst>
          </p:cNvPr>
          <p:cNvSpPr txBox="1"/>
          <p:nvPr/>
        </p:nvSpPr>
        <p:spPr>
          <a:xfrm>
            <a:off x="7543800" y="3183694"/>
            <a:ext cx="5562600" cy="87203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8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criterion : entropy , </a:t>
            </a:r>
            <a:r>
              <a:rPr lang="en-US" sz="2800" dirty="0" err="1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gini</a:t>
            </a:r>
            <a:r>
              <a:rPr lang="en-US" sz="28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 </a:t>
            </a:r>
          </a:p>
          <a:p>
            <a:pPr algn="l">
              <a:lnSpc>
                <a:spcPts val="3359"/>
              </a:lnSpc>
            </a:pPr>
            <a:r>
              <a:rPr lang="en-US" sz="2800" dirty="0" err="1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max_depth</a:t>
            </a:r>
            <a:r>
              <a:rPr lang="en-US" sz="28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 : 5 , 8 , 9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3A3D7281-3A7D-43DA-ACBB-1F5DD31F52FF}"/>
              </a:ext>
            </a:extLst>
          </p:cNvPr>
          <p:cNvSpPr txBox="1"/>
          <p:nvPr/>
        </p:nvSpPr>
        <p:spPr>
          <a:xfrm>
            <a:off x="1648097" y="4337899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LOGISTIC REGRESSION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8E3CE56-5B84-4D99-81B7-C68452101899}"/>
              </a:ext>
            </a:extLst>
          </p:cNvPr>
          <p:cNvSpPr txBox="1"/>
          <p:nvPr/>
        </p:nvSpPr>
        <p:spPr>
          <a:xfrm>
            <a:off x="7543800" y="4359293"/>
            <a:ext cx="5562600" cy="4360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8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C : 1 , 5 , 10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701674B5-DFDF-486F-9F29-633855B44133}"/>
              </a:ext>
            </a:extLst>
          </p:cNvPr>
          <p:cNvSpPr txBox="1"/>
          <p:nvPr/>
        </p:nvSpPr>
        <p:spPr>
          <a:xfrm>
            <a:off x="1676400" y="5143500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RANDOM FOREST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117C651B-FBB2-430F-885C-2BDB5EC65F24}"/>
              </a:ext>
            </a:extLst>
          </p:cNvPr>
          <p:cNvSpPr txBox="1"/>
          <p:nvPr/>
        </p:nvSpPr>
        <p:spPr>
          <a:xfrm>
            <a:off x="7572103" y="5164894"/>
            <a:ext cx="5562600" cy="87203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800" dirty="0" err="1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n_estimators</a:t>
            </a:r>
            <a:r>
              <a:rPr lang="en-US" sz="28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 : 1 , 5 , 10</a:t>
            </a:r>
          </a:p>
          <a:p>
            <a:pPr algn="l">
              <a:lnSpc>
                <a:spcPts val="3359"/>
              </a:lnSpc>
            </a:pPr>
            <a:r>
              <a:rPr lang="en-US" sz="2800" dirty="0" err="1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max_depth</a:t>
            </a:r>
            <a:r>
              <a:rPr lang="en-US" sz="28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 :  5 , 8 , 9</a:t>
            </a: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CC41B5D6-CE99-4F63-9512-DAE027C0A377}"/>
              </a:ext>
            </a:extLst>
          </p:cNvPr>
          <p:cNvSpPr txBox="1"/>
          <p:nvPr/>
        </p:nvSpPr>
        <p:spPr>
          <a:xfrm>
            <a:off x="1676400" y="7167341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NAÏVE BAYES</a:t>
            </a: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5A9870CA-2C90-47C7-AD95-77EF0620DC2D}"/>
              </a:ext>
            </a:extLst>
          </p:cNvPr>
          <p:cNvSpPr txBox="1"/>
          <p:nvPr/>
        </p:nvSpPr>
        <p:spPr>
          <a:xfrm>
            <a:off x="1676400" y="6362732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KNEIGHBOR</a:t>
            </a:r>
          </a:p>
        </p:txBody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74DA386B-3F37-4E6F-82E8-3EF93FB217B3}"/>
              </a:ext>
            </a:extLst>
          </p:cNvPr>
          <p:cNvSpPr txBox="1"/>
          <p:nvPr/>
        </p:nvSpPr>
        <p:spPr>
          <a:xfrm>
            <a:off x="7572104" y="6384126"/>
            <a:ext cx="5562600" cy="4360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800" dirty="0" err="1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n_neighbors</a:t>
            </a:r>
            <a:r>
              <a:rPr lang="en-US" sz="28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 : 1,2,3,4,5,6,7,8,9,10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69E7AEA-7E84-4359-B4E3-387B4803CEAD}"/>
              </a:ext>
            </a:extLst>
          </p:cNvPr>
          <p:cNvSpPr txBox="1"/>
          <p:nvPr/>
        </p:nvSpPr>
        <p:spPr>
          <a:xfrm>
            <a:off x="1648097" y="7971950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ENSEMBLE</a:t>
            </a:r>
          </a:p>
        </p:txBody>
      </p:sp>
    </p:spTree>
    <p:extLst>
      <p:ext uri="{BB962C8B-B14F-4D97-AF65-F5344CB8AC3E}">
        <p14:creationId xmlns:p14="http://schemas.microsoft.com/office/powerpoint/2010/main" val="157126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5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57275"/>
            <a:ext cx="6819900" cy="1095343"/>
            <a:chOff x="0" y="38100"/>
            <a:chExt cx="9093200" cy="1460457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9093200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GRIDSERCH CV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grpSp>
        <p:nvGrpSpPr>
          <p:cNvPr id="11" name="Group 3">
            <a:extLst>
              <a:ext uri="{FF2B5EF4-FFF2-40B4-BE49-F238E27FC236}">
                <a16:creationId xmlns:a16="http://schemas.microsoft.com/office/drawing/2014/main" id="{163FF44A-F764-4E9D-A0E3-3394E8415BFD}"/>
              </a:ext>
            </a:extLst>
          </p:cNvPr>
          <p:cNvGrpSpPr/>
          <p:nvPr/>
        </p:nvGrpSpPr>
        <p:grpSpPr>
          <a:xfrm>
            <a:off x="1648097" y="3162300"/>
            <a:ext cx="11458303" cy="893428"/>
            <a:chOff x="-506353" y="609103"/>
            <a:chExt cx="12690167" cy="1074575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4E55F5C-E13B-42DA-9C25-C3961E550A8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DECISION TREE</a:t>
              </a: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7A64C94-2B4B-48F7-ADD4-9D6F96B18A7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10488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criterion : entropy </a:t>
              </a:r>
            </a:p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max_depth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9</a:t>
              </a: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75D33A1E-CE20-40C0-9A1D-7330361382AB}"/>
              </a:ext>
            </a:extLst>
          </p:cNvPr>
          <p:cNvGrpSpPr/>
          <p:nvPr/>
        </p:nvGrpSpPr>
        <p:grpSpPr>
          <a:xfrm>
            <a:off x="1648097" y="4337899"/>
            <a:ext cx="11458303" cy="484748"/>
            <a:chOff x="-506353" y="609103"/>
            <a:chExt cx="12690167" cy="583033"/>
          </a:xfrm>
        </p:grpSpPr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A3D7281-3A7D-43DA-ACBB-1F5DD31F52FF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LOGISTIC REGRESSION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08E3CE56-5B84-4D99-81B7-C68452101899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C : 1</a:t>
              </a:r>
            </a:p>
          </p:txBody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AADE6972-0026-4A16-9FA8-1F94F51B07CF}"/>
              </a:ext>
            </a:extLst>
          </p:cNvPr>
          <p:cNvGrpSpPr/>
          <p:nvPr/>
        </p:nvGrpSpPr>
        <p:grpSpPr>
          <a:xfrm>
            <a:off x="1676400" y="5143500"/>
            <a:ext cx="11458303" cy="893428"/>
            <a:chOff x="-506353" y="609103"/>
            <a:chExt cx="12690167" cy="1074575"/>
          </a:xfrm>
        </p:grpSpPr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701674B5-DFDF-486F-9F29-633855B44133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RANDOM FOREST</a:t>
              </a:r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117C651B-FBB2-430F-885C-2BDB5EC65F24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10488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n_estimators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10</a:t>
              </a:r>
            </a:p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max_depth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 5</a:t>
              </a:r>
            </a:p>
          </p:txBody>
        </p: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CC41B5D6-CE99-4F63-9512-DAE027C0A377}"/>
              </a:ext>
            </a:extLst>
          </p:cNvPr>
          <p:cNvSpPr txBox="1"/>
          <p:nvPr/>
        </p:nvSpPr>
        <p:spPr>
          <a:xfrm>
            <a:off x="1676400" y="7167341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NAÏVE BAYES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23B7693C-B1A9-4E1A-9543-4930E7135F3F}"/>
              </a:ext>
            </a:extLst>
          </p:cNvPr>
          <p:cNvGrpSpPr/>
          <p:nvPr/>
        </p:nvGrpSpPr>
        <p:grpSpPr>
          <a:xfrm>
            <a:off x="1676400" y="6362732"/>
            <a:ext cx="11458304" cy="484748"/>
            <a:chOff x="-506353" y="609103"/>
            <a:chExt cx="12690167" cy="583033"/>
          </a:xfrm>
        </p:grpSpPr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5A9870CA-2C90-47C7-AD95-77EF0620DC2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K-NEIGHBOR</a:t>
              </a:r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4DA386B-3F37-4E6F-82E8-3EF93FB217B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n_neighbors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6</a:t>
              </a:r>
            </a:p>
          </p:txBody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069E7AEA-7E84-4359-B4E3-387B4803CEAD}"/>
              </a:ext>
            </a:extLst>
          </p:cNvPr>
          <p:cNvSpPr txBox="1"/>
          <p:nvPr/>
        </p:nvSpPr>
        <p:spPr>
          <a:xfrm>
            <a:off x="1648097" y="7971950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ENSEMBLE</a:t>
            </a:r>
          </a:p>
        </p:txBody>
      </p:sp>
    </p:spTree>
    <p:extLst>
      <p:ext uri="{BB962C8B-B14F-4D97-AF65-F5344CB8AC3E}">
        <p14:creationId xmlns:p14="http://schemas.microsoft.com/office/powerpoint/2010/main" val="3027334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57275"/>
            <a:ext cx="11772900" cy="1095343"/>
            <a:chOff x="0" y="38100"/>
            <a:chExt cx="15697200" cy="1460457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15697200" cy="12054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70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8CF2C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Evaluate </a:t>
              </a:r>
              <a:r>
                <a:rPr kumimoji="0" lang="th-TH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8CF2C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 </a:t>
              </a: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8CF2C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MODEL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IrisUPC" panose="020B0604020202020204" pitchFamily="34" charset="-34"/>
              </a:endParaRPr>
            </a:p>
          </p:txBody>
        </p:sp>
      </p:grpSp>
      <p:sp>
        <p:nvSpPr>
          <p:cNvPr id="29" name="AutoShape 2">
            <a:extLst>
              <a:ext uri="{FF2B5EF4-FFF2-40B4-BE49-F238E27FC236}">
                <a16:creationId xmlns:a16="http://schemas.microsoft.com/office/drawing/2014/main" id="{3D46BB71-9154-4F1C-8858-3A0EA1F82D1F}"/>
              </a:ext>
            </a:extLst>
          </p:cNvPr>
          <p:cNvSpPr/>
          <p:nvPr/>
        </p:nvSpPr>
        <p:spPr>
          <a:xfrm>
            <a:off x="943282" y="2936558"/>
            <a:ext cx="12800371" cy="5940741"/>
          </a:xfrm>
          <a:prstGeom prst="rect">
            <a:avLst/>
          </a:prstGeom>
          <a:solidFill>
            <a:srgbClr val="F8CF2C"/>
          </a:solidFill>
        </p:spPr>
        <p:txBody>
          <a:bodyPr/>
          <a:lstStyle/>
          <a:p>
            <a:endParaRPr lang="th-TH" sz="4400" b="1" dirty="0"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60D7B-8BDA-4762-BC2B-DB7548322958}"/>
              </a:ext>
            </a:extLst>
          </p:cNvPr>
          <p:cNvSpPr txBox="1"/>
          <p:nvPr/>
        </p:nvSpPr>
        <p:spPr>
          <a:xfrm>
            <a:off x="1028700" y="3038411"/>
            <a:ext cx="628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Kanit" panose="020B0604020202020204" charset="-34"/>
                <a:cs typeface="Kanit" panose="020B0604020202020204" charset="-34"/>
              </a:rPr>
              <a:t>FOCUS FINDING(1)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2C831A-68B1-40A3-A467-B5F9058701C3}"/>
              </a:ext>
            </a:extLst>
          </p:cNvPr>
          <p:cNvSpPr txBox="1"/>
          <p:nvPr/>
        </p:nvSpPr>
        <p:spPr>
          <a:xfrm>
            <a:off x="1048365" y="3924204"/>
            <a:ext cx="405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Kanit" pitchFamily="2" charset="-34"/>
                <a:cs typeface="Kanit" pitchFamily="2" charset="-34"/>
              </a:rPr>
              <a:t>C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Kanit" pitchFamily="2" charset="-34"/>
                <a:ea typeface="+mn-ea"/>
                <a:cs typeface="Kanit" pitchFamily="2" charset="-34"/>
              </a:rPr>
              <a:t>onfusion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it" pitchFamily="2" charset="-34"/>
                <a:ea typeface="+mn-ea"/>
                <a:cs typeface="Kanit" pitchFamily="2" charset="-34"/>
              </a:rPr>
              <a:t> Matrix</a:t>
            </a:r>
            <a:endParaRPr lang="en-US" sz="3600" b="1" dirty="0"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68396-D9D4-4B15-BE7E-2B79D807A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4" t="53041" r="60000" b="38889"/>
          <a:stretch/>
        </p:blipFill>
        <p:spPr>
          <a:xfrm>
            <a:off x="7086600" y="5543772"/>
            <a:ext cx="3717449" cy="1306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64F64-A7D1-4D00-B085-5682DF142C59}"/>
              </a:ext>
            </a:extLst>
          </p:cNvPr>
          <p:cNvSpPr txBox="1"/>
          <p:nvPr/>
        </p:nvSpPr>
        <p:spPr>
          <a:xfrm>
            <a:off x="4876800" y="3922252"/>
            <a:ext cx="774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it" pitchFamily="2" charset="-34"/>
                <a:ea typeface="+mn-ea"/>
                <a:cs typeface="Kanit" pitchFamily="2" charset="-34"/>
              </a:rPr>
              <a:t>&gt;&gt;&gt;  Specificity(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Kanit" panose="020B0604020202020204" charset="-34"/>
                <a:cs typeface="Kanit" panose="020B0604020202020204" charset="-34"/>
              </a:rPr>
              <a:t>True Negative Rate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anit" pitchFamily="2" charset="-34"/>
                <a:ea typeface="+mn-ea"/>
                <a:cs typeface="Kanit" pitchFamily="2" charset="-34"/>
              </a:rPr>
              <a:t>)</a:t>
            </a:r>
            <a:endParaRPr lang="en-US" sz="3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36A2D9-5D48-4499-B4B5-742FE36C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81" y="4855102"/>
            <a:ext cx="5088542" cy="36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3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57275"/>
            <a:ext cx="11772900" cy="1095343"/>
            <a:chOff x="0" y="38100"/>
            <a:chExt cx="15697200" cy="1460457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15697200" cy="12054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039"/>
                </a:lnSpc>
              </a:pPr>
              <a:r>
                <a:rPr lang="en-US" sz="6000" dirty="0">
                  <a:solidFill>
                    <a:srgbClr val="F8CF2C"/>
                  </a:solidFill>
                  <a:latin typeface="Kanit" pitchFamily="2" charset="-34"/>
                  <a:cs typeface="Kanit" pitchFamily="2" charset="-34"/>
                </a:rPr>
                <a:t>Evaluate </a:t>
              </a:r>
              <a:r>
                <a:rPr lang="th-TH" sz="6000" dirty="0">
                  <a:solidFill>
                    <a:srgbClr val="F8CF2C"/>
                  </a:solidFill>
                  <a:latin typeface="Kanit" pitchFamily="2" charset="-34"/>
                  <a:cs typeface="Kanit" pitchFamily="2" charset="-34"/>
                </a:rPr>
                <a:t> </a:t>
              </a:r>
              <a:r>
                <a:rPr lang="en-US" sz="6000" dirty="0">
                  <a:solidFill>
                    <a:srgbClr val="F8CF2C"/>
                  </a:solidFill>
                  <a:latin typeface="Kanit" pitchFamily="2" charset="-34"/>
                  <a:cs typeface="Kanit" pitchFamily="2" charset="-34"/>
                </a:rPr>
                <a:t>MODEL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IrisUPC" panose="020B0604020202020204" pitchFamily="34" charset="-34"/>
              </a:endParaRPr>
            </a:p>
          </p:txBody>
        </p:sp>
      </p:grpSp>
      <p:grpSp>
        <p:nvGrpSpPr>
          <p:cNvPr id="11" name="Group 3">
            <a:extLst>
              <a:ext uri="{FF2B5EF4-FFF2-40B4-BE49-F238E27FC236}">
                <a16:creationId xmlns:a16="http://schemas.microsoft.com/office/drawing/2014/main" id="{163FF44A-F764-4E9D-A0E3-3394E8415BFD}"/>
              </a:ext>
            </a:extLst>
          </p:cNvPr>
          <p:cNvGrpSpPr/>
          <p:nvPr/>
        </p:nvGrpSpPr>
        <p:grpSpPr>
          <a:xfrm>
            <a:off x="1648097" y="3162300"/>
            <a:ext cx="11458303" cy="484748"/>
            <a:chOff x="-506353" y="609103"/>
            <a:chExt cx="12690167" cy="583033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4E55F5C-E13B-42DA-9C25-C3961E550A8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DECISION TREE</a:t>
              </a: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7A64C94-2B4B-48F7-ADD4-9D6F96B18A7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0.6562</a:t>
              </a: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75D33A1E-CE20-40C0-9A1D-7330361382AB}"/>
              </a:ext>
            </a:extLst>
          </p:cNvPr>
          <p:cNvGrpSpPr/>
          <p:nvPr/>
        </p:nvGrpSpPr>
        <p:grpSpPr>
          <a:xfrm>
            <a:off x="1676400" y="4015787"/>
            <a:ext cx="11458303" cy="484748"/>
            <a:chOff x="-506353" y="609103"/>
            <a:chExt cx="12690167" cy="583033"/>
          </a:xfrm>
        </p:grpSpPr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A3D7281-3A7D-43DA-ACBB-1F5DD31F52FF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LOGISTIC REGRESSION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08E3CE56-5B84-4D99-81B7-C68452101899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0.8571</a:t>
              </a:r>
            </a:p>
          </p:txBody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AADE6972-0026-4A16-9FA8-1F94F51B07CF}"/>
              </a:ext>
            </a:extLst>
          </p:cNvPr>
          <p:cNvGrpSpPr/>
          <p:nvPr/>
        </p:nvGrpSpPr>
        <p:grpSpPr>
          <a:xfrm>
            <a:off x="1648097" y="4907845"/>
            <a:ext cx="11458303" cy="484748"/>
            <a:chOff x="-506353" y="609103"/>
            <a:chExt cx="12690167" cy="583033"/>
          </a:xfrm>
        </p:grpSpPr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701674B5-DFDF-486F-9F29-633855B44133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RANDOM FOREST</a:t>
              </a:r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117C651B-FBB2-430F-885C-2BDB5EC65F24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0.8181</a:t>
              </a:r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23B7693C-B1A9-4E1A-9543-4930E7135F3F}"/>
              </a:ext>
            </a:extLst>
          </p:cNvPr>
          <p:cNvGrpSpPr/>
          <p:nvPr/>
        </p:nvGrpSpPr>
        <p:grpSpPr>
          <a:xfrm>
            <a:off x="1648096" y="5848634"/>
            <a:ext cx="11458304" cy="484748"/>
            <a:chOff x="-506353" y="609103"/>
            <a:chExt cx="12690167" cy="583033"/>
          </a:xfrm>
        </p:grpSpPr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5A9870CA-2C90-47C7-AD95-77EF0620DC2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KNEIGHBOR</a:t>
              </a:r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4DA386B-3F37-4E6F-82E8-3EF93FB217B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0.7647</a:t>
              </a:r>
            </a:p>
          </p:txBody>
        </p:sp>
      </p:grpSp>
      <p:grpSp>
        <p:nvGrpSpPr>
          <p:cNvPr id="19" name="Group 3">
            <a:extLst>
              <a:ext uri="{FF2B5EF4-FFF2-40B4-BE49-F238E27FC236}">
                <a16:creationId xmlns:a16="http://schemas.microsoft.com/office/drawing/2014/main" id="{72E28816-63C8-4212-9AFD-2596A14CAFBF}"/>
              </a:ext>
            </a:extLst>
          </p:cNvPr>
          <p:cNvGrpSpPr/>
          <p:nvPr/>
        </p:nvGrpSpPr>
        <p:grpSpPr>
          <a:xfrm>
            <a:off x="1648096" y="6659333"/>
            <a:ext cx="11458304" cy="484748"/>
            <a:chOff x="-506353" y="609103"/>
            <a:chExt cx="12690167" cy="583033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73D7A4D-686F-459A-8D9E-66FB4EB89531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NAÏVE BAYES</a:t>
              </a:r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18389923-5009-493A-8570-92AC5C51F257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0.6071</a:t>
              </a:r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5A034EE7-ACEB-4287-B924-C7E5FC9A6136}"/>
              </a:ext>
            </a:extLst>
          </p:cNvPr>
          <p:cNvGrpSpPr/>
          <p:nvPr/>
        </p:nvGrpSpPr>
        <p:grpSpPr>
          <a:xfrm>
            <a:off x="1648096" y="7491426"/>
            <a:ext cx="11458304" cy="484748"/>
            <a:chOff x="-506353" y="609103"/>
            <a:chExt cx="12690167" cy="583033"/>
          </a:xfrm>
        </p:grpSpPr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CD052E3D-8624-4FD8-87D8-E5899502D59C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ENSEMBLE</a:t>
              </a: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8429A5F2-B56D-4340-AF8D-D1E129B31E91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0.7878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17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51074" y="785551"/>
            <a:ext cx="8354382" cy="2177482"/>
            <a:chOff x="0" y="0"/>
            <a:chExt cx="11139176" cy="290330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1101793" cy="1803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98"/>
                </a:lnSpc>
              </a:pPr>
              <a:r>
                <a:rPr lang="en-US" sz="4415" spc="309" dirty="0">
                  <a:solidFill>
                    <a:srgbClr val="F8CF2C"/>
                  </a:solidFill>
                  <a:latin typeface="Roboto"/>
                </a:rPr>
                <a:t>JATUWAT </a:t>
              </a:r>
            </a:p>
            <a:p>
              <a:pPr algn="l">
                <a:lnSpc>
                  <a:spcPts val="5298"/>
                </a:lnSpc>
              </a:pPr>
              <a:r>
                <a:rPr lang="en-US" sz="4415" spc="309" dirty="0">
                  <a:solidFill>
                    <a:srgbClr val="F8CF2C"/>
                  </a:solidFill>
                  <a:latin typeface="Roboto"/>
                </a:rPr>
                <a:t>JATURAGOMOL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59511"/>
              <a:ext cx="11139176" cy="843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57"/>
                </a:lnSpc>
              </a:pPr>
              <a:r>
                <a:rPr lang="en-US" sz="3826" spc="76" dirty="0">
                  <a:solidFill>
                    <a:srgbClr val="FFFEE6"/>
                  </a:solidFill>
                  <a:latin typeface="Roboto"/>
                </a:rPr>
                <a:t>6010551854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37055" y="3583512"/>
            <a:ext cx="8354382" cy="2184626"/>
            <a:chOff x="0" y="-9526"/>
            <a:chExt cx="11139176" cy="291283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6"/>
              <a:ext cx="11101793" cy="1803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98"/>
                </a:lnSpc>
              </a:pPr>
              <a:r>
                <a:rPr lang="en-US" sz="4415" spc="309" dirty="0">
                  <a:solidFill>
                    <a:srgbClr val="F8CF2C"/>
                  </a:solidFill>
                  <a:latin typeface="Roboto"/>
                </a:rPr>
                <a:t>SUPHANAT BOONBUNDRANSUK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59511"/>
              <a:ext cx="11139176" cy="843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57"/>
                </a:lnSpc>
              </a:pPr>
              <a:r>
                <a:rPr lang="en-US" sz="3826" spc="76" dirty="0">
                  <a:solidFill>
                    <a:srgbClr val="FFFEE6"/>
                  </a:solidFill>
                  <a:latin typeface="Roboto"/>
                </a:rPr>
                <a:t>6010552273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37927"/>
            <a:ext cx="5851864" cy="2524683"/>
            <a:chOff x="0" y="0"/>
            <a:chExt cx="7802485" cy="336624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7802485" cy="1559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rgbClr val="F8CF2C"/>
                  </a:solidFill>
                  <a:latin typeface="Norwester Bold"/>
                </a:rPr>
                <a:t>OUR TEAM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58" y="2634725"/>
              <a:ext cx="7788528" cy="731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endParaRPr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189399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7173575" y="-685800"/>
            <a:ext cx="2228850" cy="11658600"/>
          </a:xfrm>
          <a:prstGeom prst="rect">
            <a:avLst/>
          </a:prstGeom>
          <a:solidFill>
            <a:srgbClr val="F8CF2C"/>
          </a:solidFill>
        </p:spPr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D3FAD2B6-0D65-450E-8388-3595B85133F7}"/>
              </a:ext>
            </a:extLst>
          </p:cNvPr>
          <p:cNvGrpSpPr/>
          <p:nvPr/>
        </p:nvGrpSpPr>
        <p:grpSpPr>
          <a:xfrm>
            <a:off x="8077200" y="6388617"/>
            <a:ext cx="8354382" cy="2193813"/>
            <a:chOff x="0" y="-9526"/>
            <a:chExt cx="11139176" cy="2925085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725D9F53-2D2F-4F61-ACCC-BEA0E9D8C641}"/>
                </a:ext>
              </a:extLst>
            </p:cNvPr>
            <p:cNvSpPr txBox="1"/>
            <p:nvPr/>
          </p:nvSpPr>
          <p:spPr>
            <a:xfrm>
              <a:off x="0" y="-9526"/>
              <a:ext cx="11101793" cy="1774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98"/>
                </a:lnSpc>
              </a:pPr>
              <a:r>
                <a:rPr lang="en-US" sz="4415" spc="309" dirty="0">
                  <a:solidFill>
                    <a:srgbClr val="F8CF2C"/>
                  </a:solidFill>
                  <a:latin typeface="Roboto"/>
                </a:rPr>
                <a:t>PONGSAKORN</a:t>
              </a:r>
            </a:p>
            <a:p>
              <a:pPr algn="l">
                <a:lnSpc>
                  <a:spcPts val="5298"/>
                </a:lnSpc>
              </a:pPr>
              <a:r>
                <a:rPr lang="en-US" sz="4415" spc="309" dirty="0">
                  <a:solidFill>
                    <a:srgbClr val="F8CF2C"/>
                  </a:solidFill>
                  <a:latin typeface="Roboto"/>
                </a:rPr>
                <a:t>SAKULPRUEK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8598264F-553E-43F0-85C3-EADFF2E1810A}"/>
                </a:ext>
              </a:extLst>
            </p:cNvPr>
            <p:cNvSpPr txBox="1"/>
            <p:nvPr/>
          </p:nvSpPr>
          <p:spPr>
            <a:xfrm>
              <a:off x="0" y="2059512"/>
              <a:ext cx="11139176" cy="856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57"/>
                </a:lnSpc>
              </a:pPr>
              <a:r>
                <a:rPr lang="en-US" sz="3826" spc="76" dirty="0">
                  <a:solidFill>
                    <a:srgbClr val="FFFEE6"/>
                  </a:solidFill>
                  <a:latin typeface="Roboto"/>
                </a:rPr>
                <a:t>6010552117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-12701"/>
            <a:ext cx="18288001" cy="10299701"/>
            <a:chOff x="0" y="-8467"/>
            <a:chExt cx="12192000" cy="68664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extBox 5"/>
          <p:cNvSpPr txBox="1"/>
          <p:nvPr/>
        </p:nvSpPr>
        <p:spPr>
          <a:xfrm>
            <a:off x="1533721" y="-33216"/>
            <a:ext cx="11510702" cy="16314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latin typeface="+mj-lt"/>
                <a:ea typeface="+mj-ea"/>
                <a:cs typeface="+mj-cs"/>
              </a:rPr>
              <a:t>CONFUSION MATRIXES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C660A-CACB-44D2-8660-3FF44F034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3" t="23333" r="17461" b="17378"/>
          <a:stretch/>
        </p:blipFill>
        <p:spPr>
          <a:xfrm>
            <a:off x="997197" y="2019300"/>
            <a:ext cx="13874505" cy="7313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C2B82-4E7D-496F-89F7-F72532D9D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0" t="27037" r="39097" b="46319"/>
          <a:stretch/>
        </p:blipFill>
        <p:spPr>
          <a:xfrm>
            <a:off x="5943600" y="3527572"/>
            <a:ext cx="4889500" cy="4272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1027990" y="924766"/>
            <a:ext cx="11164010" cy="1614487"/>
            <a:chOff x="0" y="57151"/>
            <a:chExt cx="10570329" cy="2152649"/>
          </a:xfrm>
        </p:grpSpPr>
        <p:sp>
          <p:nvSpPr>
            <p:cNvPr id="35" name="TextBox 35"/>
            <p:cNvSpPr txBox="1"/>
            <p:nvPr/>
          </p:nvSpPr>
          <p:spPr>
            <a:xfrm>
              <a:off x="0" y="57151"/>
              <a:ext cx="10570329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rgbClr val="252827"/>
                  </a:solidFill>
                  <a:latin typeface="Kanit" pitchFamily="2" charset="-34"/>
                  <a:cs typeface="Kanit" pitchFamily="2" charset="-34"/>
                </a:rPr>
                <a:t>FEATURES SELECTION </a:t>
              </a:r>
            </a:p>
          </p:txBody>
        </p:sp>
        <p:sp>
          <p:nvSpPr>
            <p:cNvPr id="36" name="AutoShape 36"/>
            <p:cNvSpPr/>
            <p:nvPr/>
          </p:nvSpPr>
          <p:spPr>
            <a:xfrm>
              <a:off x="0" y="1930400"/>
              <a:ext cx="1727200" cy="279400"/>
            </a:xfrm>
            <a:prstGeom prst="rect">
              <a:avLst/>
            </a:prstGeom>
            <a:solidFill>
              <a:srgbClr val="252827"/>
            </a:solidFill>
          </p:spPr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CC1D452-5421-4FB2-A0B2-D8519A420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16" t="28519" r="21250" b="50000"/>
          <a:stretch/>
        </p:blipFill>
        <p:spPr>
          <a:xfrm>
            <a:off x="1027990" y="4229100"/>
            <a:ext cx="15904778" cy="32945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3F4E1A-A6E9-4411-BF71-8E01058A3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t="41111" r="52500" b="36667"/>
          <a:stretch/>
        </p:blipFill>
        <p:spPr>
          <a:xfrm>
            <a:off x="2852198" y="3162300"/>
            <a:ext cx="9779000" cy="586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685800" y="419100"/>
            <a:ext cx="11164010" cy="2282676"/>
            <a:chOff x="0" y="57151"/>
            <a:chExt cx="10570329" cy="3043568"/>
          </a:xfrm>
        </p:grpSpPr>
        <p:sp>
          <p:nvSpPr>
            <p:cNvPr id="35" name="TextBox 35"/>
            <p:cNvSpPr txBox="1"/>
            <p:nvPr/>
          </p:nvSpPr>
          <p:spPr>
            <a:xfrm>
              <a:off x="0" y="57151"/>
              <a:ext cx="10570329" cy="30435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rgbClr val="252827"/>
                  </a:solidFill>
                  <a:latin typeface="Kanit" pitchFamily="2" charset="-34"/>
                  <a:cs typeface="Kanit" pitchFamily="2" charset="-34"/>
                </a:rPr>
                <a:t>FEATURES </a:t>
              </a:r>
            </a:p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rgbClr val="252827"/>
                  </a:solidFill>
                  <a:latin typeface="Kanit" pitchFamily="2" charset="-34"/>
                  <a:cs typeface="Kanit" pitchFamily="2" charset="-34"/>
                </a:rPr>
                <a:t>SELECTION </a:t>
              </a:r>
            </a:p>
          </p:txBody>
        </p:sp>
        <p:sp>
          <p:nvSpPr>
            <p:cNvPr id="36" name="AutoShape 36"/>
            <p:cNvSpPr/>
            <p:nvPr/>
          </p:nvSpPr>
          <p:spPr>
            <a:xfrm>
              <a:off x="0" y="2821319"/>
              <a:ext cx="1727200" cy="279400"/>
            </a:xfrm>
            <a:prstGeom prst="rect">
              <a:avLst/>
            </a:prstGeom>
            <a:solidFill>
              <a:srgbClr val="252827"/>
            </a:solidFill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2E35C-59EC-4570-97DD-5AC073B2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59" y="2730044"/>
            <a:ext cx="7054958" cy="723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B36531-7567-42EF-8437-8D47FB44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860" y="3255447"/>
            <a:ext cx="5257800" cy="5056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8C435-5D14-4543-BC19-2FDE44F6B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860" y="3232587"/>
            <a:ext cx="5285702" cy="3338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592C3-4AA5-44C7-A808-D3E4C48B8C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50" t="48518" r="53750" b="36667"/>
          <a:stretch/>
        </p:blipFill>
        <p:spPr>
          <a:xfrm>
            <a:off x="2282260" y="3771900"/>
            <a:ext cx="11887200" cy="4953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10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57275"/>
            <a:ext cx="11772900" cy="1095343"/>
            <a:chOff x="0" y="38100"/>
            <a:chExt cx="15697200" cy="1460457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15697200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GRIDSERCH CV </a:t>
              </a:r>
              <a:r>
                <a:rPr lang="th-TH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หลังตัด </a:t>
              </a: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FEATURES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grpSp>
        <p:nvGrpSpPr>
          <p:cNvPr id="11" name="Group 3">
            <a:extLst>
              <a:ext uri="{FF2B5EF4-FFF2-40B4-BE49-F238E27FC236}">
                <a16:creationId xmlns:a16="http://schemas.microsoft.com/office/drawing/2014/main" id="{163FF44A-F764-4E9D-A0E3-3394E8415BFD}"/>
              </a:ext>
            </a:extLst>
          </p:cNvPr>
          <p:cNvGrpSpPr/>
          <p:nvPr/>
        </p:nvGrpSpPr>
        <p:grpSpPr>
          <a:xfrm>
            <a:off x="1648097" y="3162300"/>
            <a:ext cx="11458303" cy="893428"/>
            <a:chOff x="-506353" y="609103"/>
            <a:chExt cx="12690167" cy="1074575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4E55F5C-E13B-42DA-9C25-C3961E550A8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DECISION TREE</a:t>
              </a: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7A64C94-2B4B-48F7-ADD4-9D6F96B18A7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10488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criterion : entropy </a:t>
              </a:r>
            </a:p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max_depth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8</a:t>
              </a: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75D33A1E-CE20-40C0-9A1D-7330361382AB}"/>
              </a:ext>
            </a:extLst>
          </p:cNvPr>
          <p:cNvGrpSpPr/>
          <p:nvPr/>
        </p:nvGrpSpPr>
        <p:grpSpPr>
          <a:xfrm>
            <a:off x="1648097" y="4337899"/>
            <a:ext cx="11458303" cy="484748"/>
            <a:chOff x="-506353" y="609103"/>
            <a:chExt cx="12690167" cy="583033"/>
          </a:xfrm>
        </p:grpSpPr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A3D7281-3A7D-43DA-ACBB-1F5DD31F52FF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LOGISTIC REGRESSION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08E3CE56-5B84-4D99-81B7-C68452101899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C : 1</a:t>
              </a:r>
            </a:p>
          </p:txBody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AADE6972-0026-4A16-9FA8-1F94F51B07CF}"/>
              </a:ext>
            </a:extLst>
          </p:cNvPr>
          <p:cNvGrpSpPr/>
          <p:nvPr/>
        </p:nvGrpSpPr>
        <p:grpSpPr>
          <a:xfrm>
            <a:off x="1676400" y="5143500"/>
            <a:ext cx="11458303" cy="893428"/>
            <a:chOff x="-506353" y="609103"/>
            <a:chExt cx="12690166" cy="1074575"/>
          </a:xfrm>
        </p:grpSpPr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701674B5-DFDF-486F-9F29-633855B44133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RANDOM FOREST</a:t>
              </a:r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117C651B-FBB2-430F-885C-2BDB5EC65F24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10488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n_estimators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10</a:t>
              </a:r>
            </a:p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max_depth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 8</a:t>
              </a:r>
            </a:p>
          </p:txBody>
        </p: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CC41B5D6-CE99-4F63-9512-DAE027C0A377}"/>
              </a:ext>
            </a:extLst>
          </p:cNvPr>
          <p:cNvSpPr txBox="1"/>
          <p:nvPr/>
        </p:nvSpPr>
        <p:spPr>
          <a:xfrm>
            <a:off x="1676400" y="7167341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NAÏVE BAYES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23B7693C-B1A9-4E1A-9543-4930E7135F3F}"/>
              </a:ext>
            </a:extLst>
          </p:cNvPr>
          <p:cNvGrpSpPr/>
          <p:nvPr/>
        </p:nvGrpSpPr>
        <p:grpSpPr>
          <a:xfrm>
            <a:off x="1676400" y="6362732"/>
            <a:ext cx="11458304" cy="484748"/>
            <a:chOff x="-506353" y="609103"/>
            <a:chExt cx="12690167" cy="583033"/>
          </a:xfrm>
        </p:grpSpPr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5A9870CA-2C90-47C7-AD95-77EF0620DC2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KNEIGHBOR</a:t>
              </a:r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4DA386B-3F37-4E6F-82E8-3EF93FB217B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n_neighbors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7</a:t>
              </a:r>
            </a:p>
          </p:txBody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069E7AEA-7E84-4359-B4E3-387B4803CEAD}"/>
              </a:ext>
            </a:extLst>
          </p:cNvPr>
          <p:cNvSpPr txBox="1"/>
          <p:nvPr/>
        </p:nvSpPr>
        <p:spPr>
          <a:xfrm>
            <a:off x="1648097" y="7971950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ENSEMBLE</a:t>
            </a:r>
          </a:p>
        </p:txBody>
      </p:sp>
    </p:spTree>
    <p:extLst>
      <p:ext uri="{BB962C8B-B14F-4D97-AF65-F5344CB8AC3E}">
        <p14:creationId xmlns:p14="http://schemas.microsoft.com/office/powerpoint/2010/main" val="220156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57275"/>
            <a:ext cx="11772900" cy="1095343"/>
            <a:chOff x="0" y="38100"/>
            <a:chExt cx="15697200" cy="1460457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15697200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th-TH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หลังตัด </a:t>
              </a: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FEATURES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grpSp>
        <p:nvGrpSpPr>
          <p:cNvPr id="29" name="Group 3">
            <a:extLst>
              <a:ext uri="{FF2B5EF4-FFF2-40B4-BE49-F238E27FC236}">
                <a16:creationId xmlns:a16="http://schemas.microsoft.com/office/drawing/2014/main" id="{22804CD0-CE83-4EDE-B93F-A7B2952212BE}"/>
              </a:ext>
            </a:extLst>
          </p:cNvPr>
          <p:cNvGrpSpPr/>
          <p:nvPr/>
        </p:nvGrpSpPr>
        <p:grpSpPr>
          <a:xfrm>
            <a:off x="1905000" y="3390900"/>
            <a:ext cx="11458303" cy="484748"/>
            <a:chOff x="-506353" y="609103"/>
            <a:chExt cx="12690167" cy="583033"/>
          </a:xfrm>
        </p:grpSpPr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2E566C9B-EF1C-4A32-97CA-1428F490AFAA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DECISION TREE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D21BA452-2A38-493F-9036-20A0D7604F79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0.6571</a:t>
              </a:r>
            </a:p>
          </p:txBody>
        </p:sp>
      </p:grpSp>
      <p:grpSp>
        <p:nvGrpSpPr>
          <p:cNvPr id="35" name="Group 3">
            <a:extLst>
              <a:ext uri="{FF2B5EF4-FFF2-40B4-BE49-F238E27FC236}">
                <a16:creationId xmlns:a16="http://schemas.microsoft.com/office/drawing/2014/main" id="{628C9745-368B-46AC-97CF-1A384824D89E}"/>
              </a:ext>
            </a:extLst>
          </p:cNvPr>
          <p:cNvGrpSpPr/>
          <p:nvPr/>
        </p:nvGrpSpPr>
        <p:grpSpPr>
          <a:xfrm>
            <a:off x="1933303" y="4244387"/>
            <a:ext cx="11458303" cy="484748"/>
            <a:chOff x="-506353" y="609103"/>
            <a:chExt cx="12690167" cy="583033"/>
          </a:xfrm>
        </p:grpSpPr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261B9276-5FD5-4795-81A0-B7F45C10A06A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LOGISTIC REGRESSION</a:t>
              </a:r>
            </a:p>
          </p:txBody>
        </p: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D610CB20-1B9F-4627-B04F-238FDA7CF447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0.7941</a:t>
              </a:r>
            </a:p>
          </p:txBody>
        </p:sp>
      </p:grpSp>
      <p:grpSp>
        <p:nvGrpSpPr>
          <p:cNvPr id="38" name="Group 3">
            <a:extLst>
              <a:ext uri="{FF2B5EF4-FFF2-40B4-BE49-F238E27FC236}">
                <a16:creationId xmlns:a16="http://schemas.microsoft.com/office/drawing/2014/main" id="{56AC41D5-C2C7-480B-B1CC-7633C1DD51CE}"/>
              </a:ext>
            </a:extLst>
          </p:cNvPr>
          <p:cNvGrpSpPr/>
          <p:nvPr/>
        </p:nvGrpSpPr>
        <p:grpSpPr>
          <a:xfrm>
            <a:off x="1905000" y="5136445"/>
            <a:ext cx="11458303" cy="484748"/>
            <a:chOff x="-506353" y="609103"/>
            <a:chExt cx="12690167" cy="583033"/>
          </a:xfrm>
        </p:grpSpPr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28552FEA-8FE8-43A4-93EB-B1143C36ED5E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RANDOM FOREST</a:t>
              </a:r>
            </a:p>
          </p:txBody>
        </p:sp>
        <p:sp>
          <p:nvSpPr>
            <p:cNvPr id="40" name="TextBox 5">
              <a:extLst>
                <a:ext uri="{FF2B5EF4-FFF2-40B4-BE49-F238E27FC236}">
                  <a16:creationId xmlns:a16="http://schemas.microsoft.com/office/drawing/2014/main" id="{61553A55-278D-41F3-B603-3D5B83624051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0.7647</a:t>
              </a:r>
            </a:p>
          </p:txBody>
        </p:sp>
      </p:grpSp>
      <p:grpSp>
        <p:nvGrpSpPr>
          <p:cNvPr id="41" name="Group 3">
            <a:extLst>
              <a:ext uri="{FF2B5EF4-FFF2-40B4-BE49-F238E27FC236}">
                <a16:creationId xmlns:a16="http://schemas.microsoft.com/office/drawing/2014/main" id="{BC6B7D0B-E735-4990-BC49-F2FF82B8A7CC}"/>
              </a:ext>
            </a:extLst>
          </p:cNvPr>
          <p:cNvGrpSpPr/>
          <p:nvPr/>
        </p:nvGrpSpPr>
        <p:grpSpPr>
          <a:xfrm>
            <a:off x="1904999" y="6077234"/>
            <a:ext cx="11458304" cy="484748"/>
            <a:chOff x="-506353" y="609103"/>
            <a:chExt cx="12690167" cy="583033"/>
          </a:xfrm>
        </p:grpSpPr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02AD61EA-A4B4-4BD7-BD80-16B552E25C06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KNEIGHBOR</a:t>
              </a:r>
            </a:p>
          </p:txBody>
        </p:sp>
        <p:sp>
          <p:nvSpPr>
            <p:cNvPr id="43" name="TextBox 5">
              <a:extLst>
                <a:ext uri="{FF2B5EF4-FFF2-40B4-BE49-F238E27FC236}">
                  <a16:creationId xmlns:a16="http://schemas.microsoft.com/office/drawing/2014/main" id="{7A58C952-FCEB-41E5-B6AB-1C3CEA5AA325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0.7812</a:t>
              </a:r>
            </a:p>
          </p:txBody>
        </p:sp>
      </p:grpSp>
      <p:grpSp>
        <p:nvGrpSpPr>
          <p:cNvPr id="44" name="Group 3">
            <a:extLst>
              <a:ext uri="{FF2B5EF4-FFF2-40B4-BE49-F238E27FC236}">
                <a16:creationId xmlns:a16="http://schemas.microsoft.com/office/drawing/2014/main" id="{9950F076-EC11-4BDE-AE6D-840767AEBC00}"/>
              </a:ext>
            </a:extLst>
          </p:cNvPr>
          <p:cNvGrpSpPr/>
          <p:nvPr/>
        </p:nvGrpSpPr>
        <p:grpSpPr>
          <a:xfrm>
            <a:off x="1904999" y="6887933"/>
            <a:ext cx="11458304" cy="484748"/>
            <a:chOff x="-506353" y="609103"/>
            <a:chExt cx="12690167" cy="583033"/>
          </a:xfrm>
        </p:grpSpPr>
        <p:sp>
          <p:nvSpPr>
            <p:cNvPr id="45" name="TextBox 4">
              <a:extLst>
                <a:ext uri="{FF2B5EF4-FFF2-40B4-BE49-F238E27FC236}">
                  <a16:creationId xmlns:a16="http://schemas.microsoft.com/office/drawing/2014/main" id="{9F590342-D30B-44C1-A55E-10DA026A7E23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NAÏVE BAYES</a:t>
              </a:r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93270EC3-35D8-48D3-9770-EDECF5189397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0.7250</a:t>
              </a:r>
            </a:p>
          </p:txBody>
        </p:sp>
      </p:grpSp>
      <p:grpSp>
        <p:nvGrpSpPr>
          <p:cNvPr id="47" name="Group 3">
            <a:extLst>
              <a:ext uri="{FF2B5EF4-FFF2-40B4-BE49-F238E27FC236}">
                <a16:creationId xmlns:a16="http://schemas.microsoft.com/office/drawing/2014/main" id="{29A8B1BE-7C53-4D54-B812-BD544539E847}"/>
              </a:ext>
            </a:extLst>
          </p:cNvPr>
          <p:cNvGrpSpPr/>
          <p:nvPr/>
        </p:nvGrpSpPr>
        <p:grpSpPr>
          <a:xfrm>
            <a:off x="1904999" y="7720026"/>
            <a:ext cx="11458304" cy="484748"/>
            <a:chOff x="-506353" y="609103"/>
            <a:chExt cx="12690167" cy="583033"/>
          </a:xfrm>
        </p:grpSpPr>
        <p:sp>
          <p:nvSpPr>
            <p:cNvPr id="48" name="TextBox 4">
              <a:extLst>
                <a:ext uri="{FF2B5EF4-FFF2-40B4-BE49-F238E27FC236}">
                  <a16:creationId xmlns:a16="http://schemas.microsoft.com/office/drawing/2014/main" id="{95BFBCAF-E358-4F17-B8BB-B8927D956BA8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21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ENSEMBLE</a:t>
              </a:r>
            </a:p>
          </p:txBody>
        </p:sp>
        <p:sp>
          <p:nvSpPr>
            <p:cNvPr id="49" name="TextBox 5">
              <a:extLst>
                <a:ext uri="{FF2B5EF4-FFF2-40B4-BE49-F238E27FC236}">
                  <a16:creationId xmlns:a16="http://schemas.microsoft.com/office/drawing/2014/main" id="{21C8ABE5-48AA-435F-86C8-8ED7B0E52985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 &gt;&gt;&gt;  0.7714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95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-12701"/>
            <a:ext cx="18288001" cy="10299701"/>
            <a:chOff x="0" y="-8467"/>
            <a:chExt cx="12192000" cy="68664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74E71EE9-567F-4895-A00F-5B0DE32EA61B}"/>
              </a:ext>
            </a:extLst>
          </p:cNvPr>
          <p:cNvSpPr txBox="1"/>
          <p:nvPr/>
        </p:nvSpPr>
        <p:spPr>
          <a:xfrm>
            <a:off x="1533721" y="-33216"/>
            <a:ext cx="11510702" cy="16314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latin typeface="+mj-lt"/>
                <a:ea typeface="+mj-ea"/>
                <a:cs typeface="+mj-cs"/>
              </a:rPr>
              <a:t>CONFUSION MATRIXES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46F48-5C09-409F-95C9-065A6CE40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3" t="32963" r="17461" b="7037"/>
          <a:stretch/>
        </p:blipFill>
        <p:spPr>
          <a:xfrm>
            <a:off x="1345703" y="1577112"/>
            <a:ext cx="13785959" cy="7696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F16B1-65BC-4598-9283-20F064384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0" t="36666" r="39545" b="36667"/>
          <a:stretch/>
        </p:blipFill>
        <p:spPr>
          <a:xfrm>
            <a:off x="5391537" y="3314700"/>
            <a:ext cx="5339606" cy="47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A999C2C-83CA-466B-9F60-8179FD48016A}"/>
              </a:ext>
            </a:extLst>
          </p:cNvPr>
          <p:cNvGrpSpPr/>
          <p:nvPr/>
        </p:nvGrpSpPr>
        <p:grpSpPr>
          <a:xfrm>
            <a:off x="1028700" y="1096496"/>
            <a:ext cx="11772900" cy="1056122"/>
            <a:chOff x="0" y="90395"/>
            <a:chExt cx="15697200" cy="1408162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562E4DCD-AC67-48DF-9D77-7E3E6FA5A25E}"/>
                </a:ext>
              </a:extLst>
            </p:cNvPr>
            <p:cNvSpPr txBox="1"/>
            <p:nvPr/>
          </p:nvSpPr>
          <p:spPr>
            <a:xfrm>
              <a:off x="0" y="90395"/>
              <a:ext cx="15697200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latin typeface="Kanit" pitchFamily="2" charset="-34"/>
                  <a:cs typeface="Kanit" pitchFamily="2" charset="-34"/>
                </a:rPr>
                <a:t>Standard Scaler</a:t>
              </a:r>
            </a:p>
          </p:txBody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13D88090-2584-4F37-92DE-C616AC6189A7}"/>
                </a:ext>
              </a:extLst>
            </p:cNvPr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C13ECF4-3238-443E-9004-F5D75F85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2999190"/>
            <a:ext cx="3791107" cy="5702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AF18A-D2B7-46F1-8B06-37DA0ACF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4914900"/>
            <a:ext cx="4267370" cy="213368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984B80D-555F-40E2-A8A9-1CBD9DB36160}"/>
              </a:ext>
            </a:extLst>
          </p:cNvPr>
          <p:cNvSpPr/>
          <p:nvPr/>
        </p:nvSpPr>
        <p:spPr>
          <a:xfrm>
            <a:off x="6324600" y="5676900"/>
            <a:ext cx="4800600" cy="5334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A4BBD0E-6714-448D-9E5A-E12B0AAB3E3B}"/>
              </a:ext>
            </a:extLst>
          </p:cNvPr>
          <p:cNvSpPr txBox="1"/>
          <p:nvPr/>
        </p:nvSpPr>
        <p:spPr>
          <a:xfrm>
            <a:off x="5881766" y="4512867"/>
            <a:ext cx="5791200" cy="804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4400" dirty="0">
                <a:latin typeface="Kanit" pitchFamily="2" charset="-34"/>
                <a:cs typeface="Kanit" pitchFamily="2" charset="-34"/>
              </a:rPr>
              <a:t>Using Standard Scaler</a:t>
            </a:r>
          </a:p>
        </p:txBody>
      </p:sp>
    </p:spTree>
    <p:extLst>
      <p:ext uri="{BB962C8B-B14F-4D97-AF65-F5344CB8AC3E}">
        <p14:creationId xmlns:p14="http://schemas.microsoft.com/office/powerpoint/2010/main" val="22107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600" y="710059"/>
            <a:ext cx="11772900" cy="1797968"/>
            <a:chOff x="0" y="-898733"/>
            <a:chExt cx="15697200" cy="2397290"/>
          </a:xfrm>
        </p:grpSpPr>
        <p:sp>
          <p:nvSpPr>
            <p:cNvPr id="3" name="TextBox 3"/>
            <p:cNvSpPr txBox="1"/>
            <p:nvPr/>
          </p:nvSpPr>
          <p:spPr>
            <a:xfrm>
              <a:off x="0" y="-898733"/>
              <a:ext cx="15697200" cy="22826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Standard Scaler</a:t>
              </a:r>
            </a:p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GRIDSERCH CV 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grpSp>
        <p:nvGrpSpPr>
          <p:cNvPr id="11" name="Group 3">
            <a:extLst>
              <a:ext uri="{FF2B5EF4-FFF2-40B4-BE49-F238E27FC236}">
                <a16:creationId xmlns:a16="http://schemas.microsoft.com/office/drawing/2014/main" id="{163FF44A-F764-4E9D-A0E3-3394E8415BFD}"/>
              </a:ext>
            </a:extLst>
          </p:cNvPr>
          <p:cNvGrpSpPr/>
          <p:nvPr/>
        </p:nvGrpSpPr>
        <p:grpSpPr>
          <a:xfrm>
            <a:off x="1648097" y="3162300"/>
            <a:ext cx="11458303" cy="893428"/>
            <a:chOff x="-506353" y="609103"/>
            <a:chExt cx="12690167" cy="1074575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4E55F5C-E13B-42DA-9C25-C3961E550A8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DECISION TREE</a:t>
              </a: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7A64C94-2B4B-48F7-ADD4-9D6F96B18A7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10488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criterion : </a:t>
              </a: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gini</a:t>
              </a:r>
              <a:endParaRPr lang="en-US" sz="28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max_depth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9</a:t>
              </a: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75D33A1E-CE20-40C0-9A1D-7330361382AB}"/>
              </a:ext>
            </a:extLst>
          </p:cNvPr>
          <p:cNvGrpSpPr/>
          <p:nvPr/>
        </p:nvGrpSpPr>
        <p:grpSpPr>
          <a:xfrm>
            <a:off x="1648097" y="4337899"/>
            <a:ext cx="11458303" cy="484748"/>
            <a:chOff x="-506353" y="609103"/>
            <a:chExt cx="12690167" cy="583033"/>
          </a:xfrm>
        </p:grpSpPr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A3D7281-3A7D-43DA-ACBB-1F5DD31F52FF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LOGISTIC REGRESSION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08E3CE56-5B84-4D99-81B7-C68452101899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C : 5</a:t>
              </a:r>
            </a:p>
          </p:txBody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AADE6972-0026-4A16-9FA8-1F94F51B07CF}"/>
              </a:ext>
            </a:extLst>
          </p:cNvPr>
          <p:cNvGrpSpPr/>
          <p:nvPr/>
        </p:nvGrpSpPr>
        <p:grpSpPr>
          <a:xfrm>
            <a:off x="1676400" y="5143500"/>
            <a:ext cx="11458303" cy="893428"/>
            <a:chOff x="-506353" y="609103"/>
            <a:chExt cx="12690167" cy="1074575"/>
          </a:xfrm>
        </p:grpSpPr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701674B5-DFDF-486F-9F29-633855B44133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RANDOM FOREST</a:t>
              </a:r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117C651B-FBB2-430F-885C-2BDB5EC65F24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10488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n_estimators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5</a:t>
              </a:r>
            </a:p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max_depth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 8</a:t>
              </a:r>
            </a:p>
          </p:txBody>
        </p: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CC41B5D6-CE99-4F63-9512-DAE027C0A377}"/>
              </a:ext>
            </a:extLst>
          </p:cNvPr>
          <p:cNvSpPr txBox="1"/>
          <p:nvPr/>
        </p:nvSpPr>
        <p:spPr>
          <a:xfrm>
            <a:off x="1676400" y="7167341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NAÏVE BAYES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23B7693C-B1A9-4E1A-9543-4930E7135F3F}"/>
              </a:ext>
            </a:extLst>
          </p:cNvPr>
          <p:cNvGrpSpPr/>
          <p:nvPr/>
        </p:nvGrpSpPr>
        <p:grpSpPr>
          <a:xfrm>
            <a:off x="1676400" y="6362732"/>
            <a:ext cx="11458304" cy="484748"/>
            <a:chOff x="-506353" y="609103"/>
            <a:chExt cx="12690167" cy="583033"/>
          </a:xfrm>
        </p:grpSpPr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5A9870CA-2C90-47C7-AD95-77EF0620DC2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KNEIGHBOR</a:t>
              </a:r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4DA386B-3F37-4E6F-82E8-3EF93FB217B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n_neighbors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2</a:t>
              </a:r>
            </a:p>
          </p:txBody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069E7AEA-7E84-4359-B4E3-387B4803CEAD}"/>
              </a:ext>
            </a:extLst>
          </p:cNvPr>
          <p:cNvSpPr txBox="1"/>
          <p:nvPr/>
        </p:nvSpPr>
        <p:spPr>
          <a:xfrm>
            <a:off x="1648097" y="7971950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ENSEMBLE</a:t>
            </a:r>
          </a:p>
        </p:txBody>
      </p:sp>
    </p:spTree>
    <p:extLst>
      <p:ext uri="{BB962C8B-B14F-4D97-AF65-F5344CB8AC3E}">
        <p14:creationId xmlns:p14="http://schemas.microsoft.com/office/powerpoint/2010/main" val="71057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>
            <a:extLst>
              <a:ext uri="{FF2B5EF4-FFF2-40B4-BE49-F238E27FC236}">
                <a16:creationId xmlns:a16="http://schemas.microsoft.com/office/drawing/2014/main" id="{163FF44A-F764-4E9D-A0E3-3394E8415BFD}"/>
              </a:ext>
            </a:extLst>
          </p:cNvPr>
          <p:cNvGrpSpPr/>
          <p:nvPr/>
        </p:nvGrpSpPr>
        <p:grpSpPr>
          <a:xfrm>
            <a:off x="1648097" y="3162300"/>
            <a:ext cx="11458303" cy="484748"/>
            <a:chOff x="-506353" y="609103"/>
            <a:chExt cx="12690167" cy="583033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4E55F5C-E13B-42DA-9C25-C3961E550A8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DECISION TREE</a:t>
              </a: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7A64C94-2B4B-48F7-ADD4-9D6F96B18A7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&gt;&gt;&gt;  0.7027</a:t>
              </a: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75D33A1E-CE20-40C0-9A1D-7330361382AB}"/>
              </a:ext>
            </a:extLst>
          </p:cNvPr>
          <p:cNvGrpSpPr/>
          <p:nvPr/>
        </p:nvGrpSpPr>
        <p:grpSpPr>
          <a:xfrm>
            <a:off x="1676400" y="4015787"/>
            <a:ext cx="11458303" cy="484748"/>
            <a:chOff x="-506353" y="609103"/>
            <a:chExt cx="12690167" cy="583033"/>
          </a:xfrm>
        </p:grpSpPr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A3D7281-3A7D-43DA-ACBB-1F5DD31F52FF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LOGISTIC REGRESSION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08E3CE56-5B84-4D99-81B7-C68452101899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rgbClr val="FF0000"/>
                  </a:solidFill>
                  <a:latin typeface="Kanit" pitchFamily="2" charset="-34"/>
                  <a:cs typeface="Kanit" pitchFamily="2" charset="-34"/>
                </a:rPr>
                <a:t> &gt;&gt;&gt;  0.8484</a:t>
              </a:r>
            </a:p>
          </p:txBody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AADE6972-0026-4A16-9FA8-1F94F51B07CF}"/>
              </a:ext>
            </a:extLst>
          </p:cNvPr>
          <p:cNvGrpSpPr/>
          <p:nvPr/>
        </p:nvGrpSpPr>
        <p:grpSpPr>
          <a:xfrm>
            <a:off x="1648097" y="4907845"/>
            <a:ext cx="11458303" cy="484748"/>
            <a:chOff x="-506353" y="609103"/>
            <a:chExt cx="12690167" cy="583033"/>
          </a:xfrm>
        </p:grpSpPr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701674B5-DFDF-486F-9F29-633855B44133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RANDOM FOREST</a:t>
              </a:r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117C651B-FBB2-430F-885C-2BDB5EC65F24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&gt;&gt;&gt;  0.7419</a:t>
              </a:r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23B7693C-B1A9-4E1A-9543-4930E7135F3F}"/>
              </a:ext>
            </a:extLst>
          </p:cNvPr>
          <p:cNvGrpSpPr/>
          <p:nvPr/>
        </p:nvGrpSpPr>
        <p:grpSpPr>
          <a:xfrm>
            <a:off x="1648096" y="5848634"/>
            <a:ext cx="11458304" cy="484748"/>
            <a:chOff x="-506353" y="609103"/>
            <a:chExt cx="12690167" cy="583033"/>
          </a:xfrm>
        </p:grpSpPr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5A9870CA-2C90-47C7-AD95-77EF0620DC2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KNEIGHBOR</a:t>
              </a:r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4DA386B-3F37-4E6F-82E8-3EF93FB217B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&gt;&gt;&gt;  0.7647</a:t>
              </a:r>
            </a:p>
          </p:txBody>
        </p:sp>
      </p:grpSp>
      <p:grpSp>
        <p:nvGrpSpPr>
          <p:cNvPr id="19" name="Group 3">
            <a:extLst>
              <a:ext uri="{FF2B5EF4-FFF2-40B4-BE49-F238E27FC236}">
                <a16:creationId xmlns:a16="http://schemas.microsoft.com/office/drawing/2014/main" id="{72E28816-63C8-4212-9AFD-2596A14CAFBF}"/>
              </a:ext>
            </a:extLst>
          </p:cNvPr>
          <p:cNvGrpSpPr/>
          <p:nvPr/>
        </p:nvGrpSpPr>
        <p:grpSpPr>
          <a:xfrm>
            <a:off x="1648096" y="6659333"/>
            <a:ext cx="11458304" cy="484748"/>
            <a:chOff x="-506353" y="609103"/>
            <a:chExt cx="12690167" cy="583033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73D7A4D-686F-459A-8D9E-66FB4EB89531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NAÏVE BAYES</a:t>
              </a:r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18389923-5009-493A-8570-92AC5C51F257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&gt;&gt;&gt;  0.7407</a:t>
              </a:r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5A034EE7-ACEB-4287-B924-C7E5FC9A6136}"/>
              </a:ext>
            </a:extLst>
          </p:cNvPr>
          <p:cNvGrpSpPr/>
          <p:nvPr/>
        </p:nvGrpSpPr>
        <p:grpSpPr>
          <a:xfrm>
            <a:off x="1648096" y="7491426"/>
            <a:ext cx="11458304" cy="484748"/>
            <a:chOff x="-506353" y="609103"/>
            <a:chExt cx="12690167" cy="583033"/>
          </a:xfrm>
        </p:grpSpPr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CD052E3D-8624-4FD8-87D8-E5899502D59C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ENSEMBLE</a:t>
              </a: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8429A5F2-B56D-4340-AF8D-D1E129B31E91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&gt;&gt;&gt;  0.8125</a:t>
              </a:r>
            </a:p>
          </p:txBody>
        </p:sp>
      </p:grpSp>
      <p:grpSp>
        <p:nvGrpSpPr>
          <p:cNvPr id="36" name="Group 2">
            <a:extLst>
              <a:ext uri="{FF2B5EF4-FFF2-40B4-BE49-F238E27FC236}">
                <a16:creationId xmlns:a16="http://schemas.microsoft.com/office/drawing/2014/main" id="{7B4E9FBB-6C47-4617-B7A5-A83AE8A1B33E}"/>
              </a:ext>
            </a:extLst>
          </p:cNvPr>
          <p:cNvGrpSpPr/>
          <p:nvPr/>
        </p:nvGrpSpPr>
        <p:grpSpPr>
          <a:xfrm>
            <a:off x="990600" y="710059"/>
            <a:ext cx="11772900" cy="1797968"/>
            <a:chOff x="0" y="-898733"/>
            <a:chExt cx="15697200" cy="2397290"/>
          </a:xfrm>
        </p:grpSpPr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5A8F339B-A2D6-4AF7-A5DE-64BDA60113AA}"/>
                </a:ext>
              </a:extLst>
            </p:cNvPr>
            <p:cNvSpPr txBox="1"/>
            <p:nvPr/>
          </p:nvSpPr>
          <p:spPr>
            <a:xfrm>
              <a:off x="0" y="-898733"/>
              <a:ext cx="15697200" cy="22826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Standard Scaler</a:t>
              </a:r>
            </a:p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GRIDSERCH CV </a:t>
              </a:r>
            </a:p>
          </p:txBody>
        </p:sp>
        <p:sp>
          <p:nvSpPr>
            <p:cNvPr id="38" name="AutoShape 4">
              <a:extLst>
                <a:ext uri="{FF2B5EF4-FFF2-40B4-BE49-F238E27FC236}">
                  <a16:creationId xmlns:a16="http://schemas.microsoft.com/office/drawing/2014/main" id="{5FD1CE23-8947-46FC-A1A3-B00B805E5C93}"/>
                </a:ext>
              </a:extLst>
            </p:cNvPr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71620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41300A56-3123-4769-B139-36A8EAF48B76}"/>
              </a:ext>
            </a:extLst>
          </p:cNvPr>
          <p:cNvSpPr txBox="1"/>
          <p:nvPr/>
        </p:nvSpPr>
        <p:spPr>
          <a:xfrm>
            <a:off x="1533721" y="-33216"/>
            <a:ext cx="11510702" cy="16314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latin typeface="+mj-lt"/>
                <a:ea typeface="+mj-ea"/>
                <a:cs typeface="+mj-cs"/>
              </a:rPr>
              <a:t>CONFUSION MATRIXES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C186B-3193-499D-928E-2C3CB516D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9" t="25555" r="17768" b="14444"/>
          <a:stretch/>
        </p:blipFill>
        <p:spPr>
          <a:xfrm>
            <a:off x="1371600" y="1866900"/>
            <a:ext cx="12649200" cy="7164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8DE0B-CD2A-4AEC-8D01-F6524952B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67" t="29259" r="39583" b="44074"/>
          <a:stretch/>
        </p:blipFill>
        <p:spPr>
          <a:xfrm>
            <a:off x="5334000" y="2933700"/>
            <a:ext cx="5486400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3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1293" y="1681024"/>
            <a:ext cx="10993122" cy="2607965"/>
            <a:chOff x="0" y="57150"/>
            <a:chExt cx="14657496" cy="3477287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14657496" cy="156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>
                  <a:solidFill>
                    <a:srgbClr val="252827"/>
                  </a:solidFill>
                  <a:latin typeface="Norwester Bold"/>
                </a:rPr>
                <a:t>PAPIS WONGCHAISUWAT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4567"/>
              <a:ext cx="14656239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endParaRPr lang="en-US" sz="4200" spc="210" dirty="0">
                <a:solidFill>
                  <a:srgbClr val="252827"/>
                </a:solidFill>
                <a:latin typeface="Norwester Bold"/>
              </a:endParaRPr>
            </a:p>
            <a:p>
              <a:pPr algn="l">
                <a:lnSpc>
                  <a:spcPts val="5040"/>
                </a:lnSpc>
              </a:pPr>
              <a:endParaRPr lang="en-US" sz="4200" spc="210" dirty="0">
                <a:solidFill>
                  <a:srgbClr val="252827"/>
                </a:solidFill>
                <a:latin typeface="Norwester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684867"/>
              <a:ext cx="1727200" cy="279400"/>
            </a:xfrm>
            <a:prstGeom prst="rect">
              <a:avLst/>
            </a:prstGeom>
            <a:solidFill>
              <a:srgbClr val="252827"/>
            </a:solidFill>
          </p:spPr>
          <p:txBody>
            <a:bodyPr/>
            <a:lstStyle/>
            <a:p>
              <a:endParaRPr lang="th-TH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2823" r="9346" b="2823"/>
          <a:stretch>
            <a:fillRect/>
          </a:stretch>
        </p:blipFill>
        <p:spPr>
          <a:xfrm>
            <a:off x="-2269687" y="0"/>
            <a:ext cx="10685027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12632" b="4421"/>
          <a:stretch>
            <a:fillRect/>
          </a:stretch>
        </p:blipFill>
        <p:spPr>
          <a:xfrm>
            <a:off x="1447800" y="1170622"/>
            <a:ext cx="4333795" cy="77828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D5ED01-01E6-43E1-BB69-6A39BCD079E6}"/>
              </a:ext>
            </a:extLst>
          </p:cNvPr>
          <p:cNvSpPr/>
          <p:nvPr/>
        </p:nvSpPr>
        <p:spPr>
          <a:xfrm>
            <a:off x="1981200" y="1866900"/>
            <a:ext cx="685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B01F3C-4A08-4B6E-9E2A-27917FBA82B7}"/>
              </a:ext>
            </a:extLst>
          </p:cNvPr>
          <p:cNvSpPr/>
          <p:nvPr/>
        </p:nvSpPr>
        <p:spPr>
          <a:xfrm>
            <a:off x="1562100" y="7429500"/>
            <a:ext cx="685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C6FAE0-548C-4D04-9E14-591CD3D84D39}"/>
              </a:ext>
            </a:extLst>
          </p:cNvPr>
          <p:cNvSpPr/>
          <p:nvPr/>
        </p:nvSpPr>
        <p:spPr>
          <a:xfrm>
            <a:off x="1562100" y="7167154"/>
            <a:ext cx="685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652137"/>
            <a:ext cx="11772900" cy="1794729"/>
            <a:chOff x="0" y="-894414"/>
            <a:chExt cx="15697200" cy="2392971"/>
          </a:xfrm>
        </p:grpSpPr>
        <p:sp>
          <p:nvSpPr>
            <p:cNvPr id="3" name="TextBox 3"/>
            <p:cNvSpPr txBox="1"/>
            <p:nvPr/>
          </p:nvSpPr>
          <p:spPr>
            <a:xfrm>
              <a:off x="0" y="-894414"/>
              <a:ext cx="15697200" cy="22826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Standard Scaler </a:t>
              </a:r>
            </a:p>
            <a:p>
              <a:pPr>
                <a:lnSpc>
                  <a:spcPts val="6600"/>
                </a:lnSpc>
              </a:pPr>
              <a:r>
                <a:rPr lang="th-TH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หลังตัด </a:t>
              </a: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FEATURES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grpSp>
        <p:nvGrpSpPr>
          <p:cNvPr id="11" name="Group 3">
            <a:extLst>
              <a:ext uri="{FF2B5EF4-FFF2-40B4-BE49-F238E27FC236}">
                <a16:creationId xmlns:a16="http://schemas.microsoft.com/office/drawing/2014/main" id="{163FF44A-F764-4E9D-A0E3-3394E8415BFD}"/>
              </a:ext>
            </a:extLst>
          </p:cNvPr>
          <p:cNvGrpSpPr/>
          <p:nvPr/>
        </p:nvGrpSpPr>
        <p:grpSpPr>
          <a:xfrm>
            <a:off x="1648097" y="3162300"/>
            <a:ext cx="11458302" cy="893428"/>
            <a:chOff x="-506353" y="609103"/>
            <a:chExt cx="12690166" cy="1074575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4E55F5C-E13B-42DA-9C25-C3961E550A8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DECISION TREE</a:t>
              </a: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7A64C94-2B4B-48F7-ADD4-9D6F96B18A73}"/>
                </a:ext>
              </a:extLst>
            </p:cNvPr>
            <p:cNvSpPr txBox="1"/>
            <p:nvPr/>
          </p:nvSpPr>
          <p:spPr>
            <a:xfrm>
              <a:off x="6023187" y="634835"/>
              <a:ext cx="6160626" cy="10488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criterion : </a:t>
              </a: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gini</a:t>
              </a:r>
              <a:endParaRPr lang="en-US" sz="28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max_depth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5</a:t>
              </a: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75D33A1E-CE20-40C0-9A1D-7330361382AB}"/>
              </a:ext>
            </a:extLst>
          </p:cNvPr>
          <p:cNvGrpSpPr/>
          <p:nvPr/>
        </p:nvGrpSpPr>
        <p:grpSpPr>
          <a:xfrm>
            <a:off x="1648097" y="4337899"/>
            <a:ext cx="11458303" cy="484748"/>
            <a:chOff x="-506353" y="609103"/>
            <a:chExt cx="12690167" cy="583033"/>
          </a:xfrm>
        </p:grpSpPr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A3D7281-3A7D-43DA-ACBB-1F5DD31F52FF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LOGISTIC REGRESSION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08E3CE56-5B84-4D99-81B7-C68452101899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C : 1</a:t>
              </a:r>
            </a:p>
          </p:txBody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AADE6972-0026-4A16-9FA8-1F94F51B07CF}"/>
              </a:ext>
            </a:extLst>
          </p:cNvPr>
          <p:cNvGrpSpPr/>
          <p:nvPr/>
        </p:nvGrpSpPr>
        <p:grpSpPr>
          <a:xfrm>
            <a:off x="1676400" y="5143500"/>
            <a:ext cx="11458303" cy="893428"/>
            <a:chOff x="-506353" y="609103"/>
            <a:chExt cx="12690168" cy="1074575"/>
          </a:xfrm>
        </p:grpSpPr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701674B5-DFDF-486F-9F29-633855B44133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RANDOM FOREST</a:t>
              </a:r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117C651B-FBB2-430F-885C-2BDB5EC65F24}"/>
                </a:ext>
              </a:extLst>
            </p:cNvPr>
            <p:cNvSpPr txBox="1"/>
            <p:nvPr/>
          </p:nvSpPr>
          <p:spPr>
            <a:xfrm>
              <a:off x="6023188" y="634835"/>
              <a:ext cx="6160627" cy="10488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n_estimators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5</a:t>
              </a:r>
            </a:p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max_depth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 5</a:t>
              </a:r>
            </a:p>
          </p:txBody>
        </p: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CC41B5D6-CE99-4F63-9512-DAE027C0A377}"/>
              </a:ext>
            </a:extLst>
          </p:cNvPr>
          <p:cNvSpPr txBox="1"/>
          <p:nvPr/>
        </p:nvSpPr>
        <p:spPr>
          <a:xfrm>
            <a:off x="1676400" y="7167341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NAÏVE BAYES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23B7693C-B1A9-4E1A-9543-4930E7135F3F}"/>
              </a:ext>
            </a:extLst>
          </p:cNvPr>
          <p:cNvGrpSpPr/>
          <p:nvPr/>
        </p:nvGrpSpPr>
        <p:grpSpPr>
          <a:xfrm>
            <a:off x="1676400" y="6362732"/>
            <a:ext cx="11458304" cy="484748"/>
            <a:chOff x="-506353" y="609103"/>
            <a:chExt cx="12690167" cy="583033"/>
          </a:xfrm>
        </p:grpSpPr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5A9870CA-2C90-47C7-AD95-77EF0620DC2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KNEIGHBOR</a:t>
              </a:r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4DA386B-3F37-4E6F-82E8-3EF93FB217B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800" dirty="0" err="1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n_neighbors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: 2</a:t>
              </a:r>
            </a:p>
          </p:txBody>
        </p:sp>
      </p:grpSp>
      <p:sp>
        <p:nvSpPr>
          <p:cNvPr id="7" name="TextBox 4">
            <a:extLst>
              <a:ext uri="{FF2B5EF4-FFF2-40B4-BE49-F238E27FC236}">
                <a16:creationId xmlns:a16="http://schemas.microsoft.com/office/drawing/2014/main" id="{069E7AEA-7E84-4359-B4E3-387B4803CEAD}"/>
              </a:ext>
            </a:extLst>
          </p:cNvPr>
          <p:cNvSpPr txBox="1"/>
          <p:nvPr/>
        </p:nvSpPr>
        <p:spPr>
          <a:xfrm>
            <a:off x="1648097" y="7971950"/>
            <a:ext cx="5562600" cy="4847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21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ENSEMBLE</a:t>
            </a:r>
          </a:p>
        </p:txBody>
      </p:sp>
    </p:spTree>
    <p:extLst>
      <p:ext uri="{BB962C8B-B14F-4D97-AF65-F5344CB8AC3E}">
        <p14:creationId xmlns:p14="http://schemas.microsoft.com/office/powerpoint/2010/main" val="277941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>
            <a:extLst>
              <a:ext uri="{FF2B5EF4-FFF2-40B4-BE49-F238E27FC236}">
                <a16:creationId xmlns:a16="http://schemas.microsoft.com/office/drawing/2014/main" id="{163FF44A-F764-4E9D-A0E3-3394E8415BFD}"/>
              </a:ext>
            </a:extLst>
          </p:cNvPr>
          <p:cNvGrpSpPr/>
          <p:nvPr/>
        </p:nvGrpSpPr>
        <p:grpSpPr>
          <a:xfrm>
            <a:off x="1648097" y="3162300"/>
            <a:ext cx="11458303" cy="484748"/>
            <a:chOff x="-506353" y="609103"/>
            <a:chExt cx="12690167" cy="583033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4E55F5C-E13B-42DA-9C25-C3961E550A8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DECISION TREE</a:t>
              </a: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7A64C94-2B4B-48F7-ADD4-9D6F96B18A7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&gt;&gt;&gt;  0.7073</a:t>
              </a: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75D33A1E-CE20-40C0-9A1D-7330361382AB}"/>
              </a:ext>
            </a:extLst>
          </p:cNvPr>
          <p:cNvGrpSpPr/>
          <p:nvPr/>
        </p:nvGrpSpPr>
        <p:grpSpPr>
          <a:xfrm>
            <a:off x="1676400" y="4015787"/>
            <a:ext cx="11458303" cy="484748"/>
            <a:chOff x="-506353" y="609103"/>
            <a:chExt cx="12690167" cy="583033"/>
          </a:xfrm>
        </p:grpSpPr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A3D7281-3A7D-43DA-ACBB-1F5DD31F52FF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LOGISTIC REGRESSION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08E3CE56-5B84-4D99-81B7-C68452101899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 &gt;&gt;&gt;  0.7941</a:t>
              </a:r>
            </a:p>
          </p:txBody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AADE6972-0026-4A16-9FA8-1F94F51B07CF}"/>
              </a:ext>
            </a:extLst>
          </p:cNvPr>
          <p:cNvGrpSpPr/>
          <p:nvPr/>
        </p:nvGrpSpPr>
        <p:grpSpPr>
          <a:xfrm>
            <a:off x="1648097" y="4907845"/>
            <a:ext cx="11458303" cy="484748"/>
            <a:chOff x="-506353" y="609103"/>
            <a:chExt cx="12690167" cy="583033"/>
          </a:xfrm>
        </p:grpSpPr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701674B5-DFDF-486F-9F29-633855B44133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RANDOM FOREST</a:t>
              </a:r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117C651B-FBB2-430F-885C-2BDB5EC65F24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&gt;&gt;&gt;  0.7777</a:t>
              </a:r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23B7693C-B1A9-4E1A-9543-4930E7135F3F}"/>
              </a:ext>
            </a:extLst>
          </p:cNvPr>
          <p:cNvGrpSpPr/>
          <p:nvPr/>
        </p:nvGrpSpPr>
        <p:grpSpPr>
          <a:xfrm>
            <a:off x="1648096" y="5848634"/>
            <a:ext cx="11458304" cy="484748"/>
            <a:chOff x="-506353" y="609103"/>
            <a:chExt cx="12690167" cy="583033"/>
          </a:xfrm>
        </p:grpSpPr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5A9870CA-2C90-47C7-AD95-77EF0620DC2D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KNEIGHBOR</a:t>
              </a:r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4DA386B-3F37-4E6F-82E8-3EF93FB217B3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&gt;&gt;&gt;  0.7812</a:t>
              </a:r>
            </a:p>
          </p:txBody>
        </p:sp>
      </p:grpSp>
      <p:grpSp>
        <p:nvGrpSpPr>
          <p:cNvPr id="19" name="Group 3">
            <a:extLst>
              <a:ext uri="{FF2B5EF4-FFF2-40B4-BE49-F238E27FC236}">
                <a16:creationId xmlns:a16="http://schemas.microsoft.com/office/drawing/2014/main" id="{72E28816-63C8-4212-9AFD-2596A14CAFBF}"/>
              </a:ext>
            </a:extLst>
          </p:cNvPr>
          <p:cNvGrpSpPr/>
          <p:nvPr/>
        </p:nvGrpSpPr>
        <p:grpSpPr>
          <a:xfrm>
            <a:off x="1648096" y="6659333"/>
            <a:ext cx="11458304" cy="484748"/>
            <a:chOff x="-506353" y="609103"/>
            <a:chExt cx="12690167" cy="583033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73D7A4D-686F-459A-8D9E-66FB4EB89531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NAÏVE BAYES</a:t>
              </a:r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18389923-5009-493A-8570-92AC5C51F257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rgbClr val="FF0000"/>
                  </a:solidFill>
                  <a:latin typeface="Kanit" pitchFamily="2" charset="-34"/>
                  <a:cs typeface="Kanit" pitchFamily="2" charset="-34"/>
                </a:rPr>
                <a:t> &gt;&gt;&gt;  0.8076</a:t>
              </a:r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5A034EE7-ACEB-4287-B924-C7E5FC9A6136}"/>
              </a:ext>
            </a:extLst>
          </p:cNvPr>
          <p:cNvGrpSpPr/>
          <p:nvPr/>
        </p:nvGrpSpPr>
        <p:grpSpPr>
          <a:xfrm>
            <a:off x="1648096" y="7491426"/>
            <a:ext cx="11458304" cy="484748"/>
            <a:chOff x="-506353" y="609103"/>
            <a:chExt cx="12690167" cy="583033"/>
          </a:xfrm>
        </p:grpSpPr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CD052E3D-8624-4FD8-87D8-E5899502D59C}"/>
                </a:ext>
              </a:extLst>
            </p:cNvPr>
            <p:cNvSpPr txBox="1"/>
            <p:nvPr/>
          </p:nvSpPr>
          <p:spPr>
            <a:xfrm>
              <a:off x="-506353" y="609103"/>
              <a:ext cx="6160626" cy="58303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21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ENSEMBLE</a:t>
              </a: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8429A5F2-B56D-4340-AF8D-D1E129B31E91}"/>
                </a:ext>
              </a:extLst>
            </p:cNvPr>
            <p:cNvSpPr txBox="1"/>
            <p:nvPr/>
          </p:nvSpPr>
          <p:spPr>
            <a:xfrm>
              <a:off x="6023188" y="634835"/>
              <a:ext cx="6160626" cy="5244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EE6"/>
                  </a:solidFill>
                  <a:effectLst/>
                  <a:uLnTx/>
                  <a:uFillTx/>
                  <a:latin typeface="Kanit" pitchFamily="2" charset="-34"/>
                  <a:ea typeface="+mn-ea"/>
                  <a:cs typeface="Kanit" pitchFamily="2" charset="-34"/>
                </a:rPr>
                <a:t>Specificity(TNR)</a:t>
              </a:r>
              <a:r>
                <a:rPr lang="en-US" sz="28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 &gt;&gt;&gt;  0.7941</a:t>
              </a:r>
            </a:p>
          </p:txBody>
        </p:sp>
      </p:grpSp>
      <p:sp>
        <p:nvSpPr>
          <p:cNvPr id="6" name="TextBox 3">
            <a:extLst>
              <a:ext uri="{FF2B5EF4-FFF2-40B4-BE49-F238E27FC236}">
                <a16:creationId xmlns:a16="http://schemas.microsoft.com/office/drawing/2014/main" id="{A6182FCF-8197-4770-89C9-C33B414B60B4}"/>
              </a:ext>
            </a:extLst>
          </p:cNvPr>
          <p:cNvSpPr txBox="1"/>
          <p:nvPr/>
        </p:nvSpPr>
        <p:spPr>
          <a:xfrm>
            <a:off x="1066800" y="652137"/>
            <a:ext cx="11772900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Standard Scaler </a:t>
            </a:r>
          </a:p>
          <a:p>
            <a:pPr>
              <a:lnSpc>
                <a:spcPts val="6600"/>
              </a:lnSpc>
            </a:pPr>
            <a:r>
              <a:rPr lang="th-TH" sz="60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หลังตัด </a:t>
            </a:r>
            <a:r>
              <a:rPr lang="en-US" sz="6000" dirty="0">
                <a:solidFill>
                  <a:srgbClr val="FFFEE6"/>
                </a:solidFill>
                <a:latin typeface="Kanit" pitchFamily="2" charset="-34"/>
                <a:cs typeface="Kanit" pitchFamily="2" charset="-34"/>
              </a:rPr>
              <a:t>FEATURES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649F253-4F5D-418E-B761-22E4F00279C4}"/>
              </a:ext>
            </a:extLst>
          </p:cNvPr>
          <p:cNvSpPr/>
          <p:nvPr/>
        </p:nvSpPr>
        <p:spPr>
          <a:xfrm>
            <a:off x="1066800" y="2237316"/>
            <a:ext cx="1295400" cy="209550"/>
          </a:xfrm>
          <a:prstGeom prst="rect">
            <a:avLst/>
          </a:prstGeom>
          <a:solidFill>
            <a:srgbClr val="F8CF2C"/>
          </a:solidFill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4079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D8DDA616-302D-4EC6-A0CA-881F1CC7BED5}"/>
              </a:ext>
            </a:extLst>
          </p:cNvPr>
          <p:cNvSpPr txBox="1"/>
          <p:nvPr/>
        </p:nvSpPr>
        <p:spPr>
          <a:xfrm>
            <a:off x="1533721" y="-33216"/>
            <a:ext cx="11510702" cy="16314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latin typeface="+mj-lt"/>
                <a:ea typeface="+mj-ea"/>
                <a:cs typeface="+mj-cs"/>
              </a:rPr>
              <a:t>CONFUSION MATRIXES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DFFAF-EC1F-4DFE-806A-0BE3C9CB7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1" t="34122" r="17500" b="6296"/>
          <a:stretch/>
        </p:blipFill>
        <p:spPr>
          <a:xfrm>
            <a:off x="1295400" y="2171700"/>
            <a:ext cx="14020800" cy="7831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FE918F-EF86-4288-A0A3-C3F98A987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67" t="65556" r="39583" b="7778"/>
          <a:stretch/>
        </p:blipFill>
        <p:spPr>
          <a:xfrm>
            <a:off x="5638800" y="3314700"/>
            <a:ext cx="594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198EDF82-4694-415D-8D96-446077EDD279}"/>
              </a:ext>
            </a:extLst>
          </p:cNvPr>
          <p:cNvGrpSpPr/>
          <p:nvPr/>
        </p:nvGrpSpPr>
        <p:grpSpPr>
          <a:xfrm>
            <a:off x="1143000" y="747400"/>
            <a:ext cx="11772900" cy="1147133"/>
            <a:chOff x="-19051" y="-30953"/>
            <a:chExt cx="15697200" cy="1529510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324CEA5B-48B9-45A7-BF25-290DD9738F46}"/>
                </a:ext>
              </a:extLst>
            </p:cNvPr>
            <p:cNvSpPr txBox="1"/>
            <p:nvPr/>
          </p:nvSpPr>
          <p:spPr>
            <a:xfrm>
              <a:off x="-19051" y="-30953"/>
              <a:ext cx="15697200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latin typeface="Kanit" pitchFamily="2" charset="-34"/>
                  <a:cs typeface="Kanit" pitchFamily="2" charset="-34"/>
                </a:rPr>
                <a:t>SUMMARY</a:t>
              </a:r>
            </a:p>
          </p:txBody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9EE605EA-2C09-4E03-9F76-9A93477CC6C0}"/>
                </a:ext>
              </a:extLst>
            </p:cNvPr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6A1A559-A080-40D7-946B-44659327667A}"/>
              </a:ext>
            </a:extLst>
          </p:cNvPr>
          <p:cNvSpPr/>
          <p:nvPr/>
        </p:nvSpPr>
        <p:spPr>
          <a:xfrm>
            <a:off x="2286000" y="8927150"/>
            <a:ext cx="1600200" cy="509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93BAEF-81EE-473F-A4C5-4063ED513DDD}"/>
              </a:ext>
            </a:extLst>
          </p:cNvPr>
          <p:cNvSpPr/>
          <p:nvPr/>
        </p:nvSpPr>
        <p:spPr>
          <a:xfrm>
            <a:off x="9525000" y="8927150"/>
            <a:ext cx="1600200" cy="5099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EA223-E161-4514-8C3F-A1CAFE88942D}"/>
              </a:ext>
            </a:extLst>
          </p:cNvPr>
          <p:cNvSpPr txBox="1"/>
          <p:nvPr/>
        </p:nvSpPr>
        <p:spPr>
          <a:xfrm>
            <a:off x="3886200" y="8602206"/>
            <a:ext cx="2057400" cy="83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600"/>
              </a:lnSpc>
            </a:pPr>
            <a:r>
              <a:rPr lang="en-US" sz="2800" dirty="0">
                <a:latin typeface="Kanit" pitchFamily="2" charset="-34"/>
                <a:cs typeface="Kanit" pitchFamily="2" charset="-34"/>
              </a:rPr>
              <a:t>Hight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4BF59-C6A2-4E95-8DF7-ADD882F180A6}"/>
              </a:ext>
            </a:extLst>
          </p:cNvPr>
          <p:cNvSpPr txBox="1"/>
          <p:nvPr/>
        </p:nvSpPr>
        <p:spPr>
          <a:xfrm>
            <a:off x="11422506" y="8572500"/>
            <a:ext cx="1683894" cy="83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600"/>
              </a:lnSpc>
            </a:pPr>
            <a:r>
              <a:rPr lang="en-US" sz="2800" dirty="0">
                <a:latin typeface="Kanit" pitchFamily="2" charset="-34"/>
                <a:cs typeface="Kanit" pitchFamily="2" charset="-34"/>
              </a:rPr>
              <a:t>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E5B78-5011-4082-AC0C-1DDCE5279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16" t="34444" r="22916" b="27778"/>
          <a:stretch/>
        </p:blipFill>
        <p:spPr>
          <a:xfrm>
            <a:off x="838200" y="3009900"/>
            <a:ext cx="13721136" cy="51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2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000" y="747400"/>
            <a:ext cx="11772900" cy="1147133"/>
            <a:chOff x="-19051" y="-30953"/>
            <a:chExt cx="15697200" cy="1529510"/>
          </a:xfrm>
        </p:grpSpPr>
        <p:sp>
          <p:nvSpPr>
            <p:cNvPr id="3" name="TextBox 3"/>
            <p:cNvSpPr txBox="1"/>
            <p:nvPr/>
          </p:nvSpPr>
          <p:spPr>
            <a:xfrm>
              <a:off x="-19051" y="-30953"/>
              <a:ext cx="15697200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SUMMARY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219157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2BD9CA1-8C5F-4756-88DC-4E037006E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6" t="32223" r="31666" b="20370"/>
          <a:stretch/>
        </p:blipFill>
        <p:spPr>
          <a:xfrm>
            <a:off x="1752600" y="2925457"/>
            <a:ext cx="11468100" cy="56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8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23900" y="-704850"/>
            <a:ext cx="7734300" cy="11696700"/>
          </a:xfrm>
          <a:prstGeom prst="rect">
            <a:avLst/>
          </a:prstGeom>
          <a:solidFill>
            <a:srgbClr val="F8CF2C"/>
          </a:solidFill>
        </p:spPr>
      </p:sp>
      <p:grpSp>
        <p:nvGrpSpPr>
          <p:cNvPr id="3" name="Group 3"/>
          <p:cNvGrpSpPr/>
          <p:nvPr/>
        </p:nvGrpSpPr>
        <p:grpSpPr>
          <a:xfrm>
            <a:off x="529644" y="3057478"/>
            <a:ext cx="9376356" cy="6254288"/>
            <a:chOff x="0" y="-9525"/>
            <a:chExt cx="12501808" cy="10118028"/>
          </a:xfrm>
        </p:grpSpPr>
        <p:sp>
          <p:nvSpPr>
            <p:cNvPr id="4" name="TextBox 4"/>
            <p:cNvSpPr txBox="1"/>
            <p:nvPr/>
          </p:nvSpPr>
          <p:spPr>
            <a:xfrm>
              <a:off x="11351" y="-9525"/>
              <a:ext cx="12488336" cy="741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th-TH" sz="3600" spc="252" dirty="0">
                  <a:solidFill>
                    <a:srgbClr val="252827"/>
                  </a:solidFill>
                  <a:latin typeface="Kanit" pitchFamily="2" charset="-34"/>
                  <a:cs typeface="Kanit" pitchFamily="2" charset="-34"/>
                </a:rPr>
                <a:t>ข้อมูลจาก</a:t>
              </a:r>
              <a:endParaRPr lang="en-US" sz="3600" spc="252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26303"/>
              <a:ext cx="12501808" cy="57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12127"/>
              <a:ext cx="12488336" cy="626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210" dirty="0">
                  <a:solidFill>
                    <a:srgbClr val="252827"/>
                  </a:solidFill>
                  <a:latin typeface="Kanit" pitchFamily="2" charset="-34"/>
                  <a:cs typeface="Kanit" pitchFamily="2" charset="-34"/>
                </a:rPr>
                <a:t>WWW.KAGGLE.COM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96213"/>
              <a:ext cx="12501808" cy="3006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  <a:p>
              <a:pPr>
                <a:lnSpc>
                  <a:spcPts val="3640"/>
                </a:lnSpc>
              </a:pPr>
              <a:endParaRPr/>
            </a:p>
            <a:p>
              <a:pPr>
                <a:lnSpc>
                  <a:spcPts val="3640"/>
                </a:lnSpc>
              </a:pPr>
              <a:endParaRPr/>
            </a:p>
            <a:p>
              <a:pPr>
                <a:lnSpc>
                  <a:spcPts val="3640"/>
                </a:lnSpc>
              </a:pPr>
              <a:endParaRPr/>
            </a:p>
            <a:p>
              <a:pPr algn="l">
                <a:lnSpc>
                  <a:spcPts val="36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351" y="6280446"/>
              <a:ext cx="12488336" cy="626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endParaRPr lang="en-US" sz="3000" spc="210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101800"/>
              <a:ext cx="12501808" cy="3006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  <a:p>
              <a:pPr>
                <a:lnSpc>
                  <a:spcPts val="3640"/>
                </a:lnSpc>
              </a:pPr>
              <a:endParaRPr/>
            </a:p>
            <a:p>
              <a:pPr>
                <a:lnSpc>
                  <a:spcPts val="3640"/>
                </a:lnSpc>
              </a:pPr>
              <a:endParaRPr/>
            </a:p>
            <a:p>
              <a:pPr>
                <a:lnSpc>
                  <a:spcPts val="3640"/>
                </a:lnSpc>
              </a:pPr>
              <a:endParaRPr/>
            </a:p>
            <a:p>
              <a:pPr algn="l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28675"/>
            <a:ext cx="5182310" cy="1661795"/>
            <a:chOff x="0" y="0"/>
            <a:chExt cx="6909746" cy="221572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7150"/>
              <a:ext cx="6909746" cy="1561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rgbClr val="252827"/>
                  </a:solidFill>
                  <a:latin typeface="Kanit" pitchFamily="2" charset="-34"/>
                  <a:cs typeface="Kanit" pitchFamily="2" charset="-34"/>
                </a:rPr>
                <a:t>DATA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936327"/>
              <a:ext cx="1727200" cy="279400"/>
            </a:xfrm>
            <a:prstGeom prst="rect">
              <a:avLst/>
            </a:prstGeom>
            <a:solidFill>
              <a:srgbClr val="252827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7552" y="4138875"/>
            <a:ext cx="6077260" cy="25980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5A8F2E-83C9-4C11-A813-03C12A34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1" y="871432"/>
            <a:ext cx="10814909" cy="52684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Human heart">
                <a:extLst>
                  <a:ext uri="{FF2B5EF4-FFF2-40B4-BE49-F238E27FC236}">
                    <a16:creationId xmlns:a16="http://schemas.microsoft.com/office/drawing/2014/main" id="{505C0575-F61B-42D6-93F0-482E642E38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4887432"/>
                  </p:ext>
                </p:extLst>
              </p:nvPr>
            </p:nvGraphicFramePr>
            <p:xfrm>
              <a:off x="9144000" y="6184876"/>
              <a:ext cx="2247002" cy="384656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47002" cy="3846564"/>
                    </a:xfrm>
                    <a:prstGeom prst="rect">
                      <a:avLst/>
                    </a:prstGeom>
                  </am3d:spPr>
                  <am3d:camera>
                    <am3d:pos x="0" y="0" z="61206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8746" d="1000000"/>
                    <am3d:preTrans dx="86068" dy="-18000000" dz="1718928"/>
                    <am3d:scale>
                      <am3d:sx n="1000000" d="1000000"/>
                      <am3d:sy n="1000000" d="1000000"/>
                      <am3d:sz n="1000000" d="1000000"/>
                    </am3d:scale>
                    <am3d:rot ax="310504" ay="-1757575" az="-15223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74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Human heart">
                <a:extLst>
                  <a:ext uri="{FF2B5EF4-FFF2-40B4-BE49-F238E27FC236}">
                    <a16:creationId xmlns:a16="http://schemas.microsoft.com/office/drawing/2014/main" id="{505C0575-F61B-42D6-93F0-482E642E3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6184876"/>
                <a:ext cx="2247002" cy="38465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1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1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1963400" y="8307184"/>
            <a:ext cx="4620469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685800" y="927394"/>
            <a:ext cx="1623131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252827"/>
                </a:solidFill>
                <a:cs typeface="Roboto Bold"/>
              </a:rPr>
              <a:t>DATA TABLEAU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6B6BD7-666F-4F87-B75E-7B25C8447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" t="24814" r="45833" b="8518"/>
          <a:stretch/>
        </p:blipFill>
        <p:spPr>
          <a:xfrm>
            <a:off x="4468069" y="2967990"/>
            <a:ext cx="9448800" cy="6749143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2" name="TextBox 25">
            <a:extLst>
              <a:ext uri="{FF2B5EF4-FFF2-40B4-BE49-F238E27FC236}">
                <a16:creationId xmlns:a16="http://schemas.microsoft.com/office/drawing/2014/main" id="{40DE9955-1740-453F-BBC6-056B4B032215}"/>
              </a:ext>
            </a:extLst>
          </p:cNvPr>
          <p:cNvSpPr txBox="1"/>
          <p:nvPr/>
        </p:nvSpPr>
        <p:spPr>
          <a:xfrm>
            <a:off x="5334000" y="1856868"/>
            <a:ext cx="5068010" cy="774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2800" dirty="0">
                <a:solidFill>
                  <a:srgbClr val="252827"/>
                </a:solidFill>
                <a:cs typeface="Roboto Bold"/>
              </a:rPr>
              <a:t>14 Columns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61880347-6529-4F75-A20A-6F9998439ADE}"/>
              </a:ext>
            </a:extLst>
          </p:cNvPr>
          <p:cNvSpPr txBox="1"/>
          <p:nvPr/>
        </p:nvSpPr>
        <p:spPr>
          <a:xfrm>
            <a:off x="7281059" y="1856868"/>
            <a:ext cx="5068010" cy="774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2800" dirty="0">
                <a:solidFill>
                  <a:srgbClr val="252827"/>
                </a:solidFill>
                <a:cs typeface="Roboto Bold"/>
              </a:rPr>
              <a:t>303</a:t>
            </a:r>
            <a:r>
              <a:rPr lang="en-US" sz="2400" dirty="0">
                <a:solidFill>
                  <a:srgbClr val="252827"/>
                </a:solidFill>
                <a:cs typeface="Roboto Bold"/>
              </a:rPr>
              <a:t> Rows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2667000" y="2539813"/>
            <a:ext cx="16231310" cy="73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3600" u="sng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AGE</a:t>
            </a:r>
          </a:p>
          <a:p>
            <a:pPr>
              <a:lnSpc>
                <a:spcPts val="5759"/>
              </a:lnSpc>
            </a:pPr>
            <a:r>
              <a:rPr lang="en-US" sz="3600" u="sng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SEX</a:t>
            </a:r>
          </a:p>
          <a:p>
            <a:pPr>
              <a:lnSpc>
                <a:spcPts val="5759"/>
              </a:lnSpc>
            </a:pPr>
            <a:r>
              <a:rPr lang="en-US" sz="3600" u="sng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CP</a:t>
            </a:r>
            <a:r>
              <a:rPr lang="en-US" sz="3600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Kanit" pitchFamily="2" charset="-34"/>
                <a:cs typeface="Kanit" pitchFamily="2" charset="-34"/>
              </a:rPr>
              <a:t>(CHEST PAIN TYPE)</a:t>
            </a:r>
          </a:p>
          <a:p>
            <a:pPr>
              <a:lnSpc>
                <a:spcPts val="5759"/>
              </a:lnSpc>
            </a:pPr>
            <a:r>
              <a:rPr lang="en-US" sz="3600" u="sng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TREST BPS</a:t>
            </a:r>
          </a:p>
          <a:p>
            <a:pPr>
              <a:lnSpc>
                <a:spcPts val="5759"/>
              </a:lnSpc>
            </a:pPr>
            <a:r>
              <a:rPr lang="en-US" sz="3600" u="sng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CHOLESTORAL</a:t>
            </a:r>
          </a:p>
          <a:p>
            <a:pPr>
              <a:lnSpc>
                <a:spcPts val="5759"/>
              </a:lnSpc>
            </a:pPr>
            <a:r>
              <a:rPr lang="en-US" sz="3600" u="sng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FBS</a:t>
            </a:r>
            <a:r>
              <a:rPr lang="en-US" sz="3600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Kanit" pitchFamily="2" charset="-34"/>
                <a:cs typeface="Kanit" pitchFamily="2" charset="-34"/>
              </a:rPr>
              <a:t>(FASTING BLOOD SUGAR &amp; GT)</a:t>
            </a:r>
          </a:p>
          <a:p>
            <a:pPr>
              <a:lnSpc>
                <a:spcPts val="5759"/>
              </a:lnSpc>
            </a:pPr>
            <a:r>
              <a:rPr lang="en-US" sz="3600" u="sng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REST ECG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Kanit" pitchFamily="2" charset="-34"/>
                <a:cs typeface="Kanit" pitchFamily="2" charset="-34"/>
              </a:rPr>
              <a:t>(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Kanit" pitchFamily="2" charset="-34"/>
                <a:cs typeface="Kanit" pitchFamily="2" charset="-34"/>
              </a:rPr>
              <a:t>RESTING ELECTROCARDIOGRAPHIC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Kanit" pitchFamily="2" charset="-34"/>
                <a:cs typeface="Kanit" pitchFamily="2" charset="-34"/>
              </a:rPr>
              <a:t>)</a:t>
            </a:r>
          </a:p>
          <a:p>
            <a:pPr>
              <a:lnSpc>
                <a:spcPts val="5759"/>
              </a:lnSpc>
            </a:pPr>
            <a:r>
              <a:rPr lang="en-US" sz="3600" u="sng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THALACH</a:t>
            </a:r>
            <a:r>
              <a:rPr lang="en-US" sz="3600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Kanit" pitchFamily="2" charset="-34"/>
                <a:cs typeface="Kanit" pitchFamily="2" charset="-34"/>
              </a:rPr>
              <a:t>(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Kanit" pitchFamily="2" charset="-34"/>
                <a:cs typeface="Kanit" pitchFamily="2" charset="-34"/>
              </a:rPr>
              <a:t>MAXIMUM HEART RATE)</a:t>
            </a:r>
          </a:p>
          <a:p>
            <a:pPr>
              <a:lnSpc>
                <a:spcPts val="5759"/>
              </a:lnSpc>
            </a:pPr>
            <a:r>
              <a:rPr lang="en-US" sz="36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nit" pitchFamily="2" charset="-34"/>
                <a:cs typeface="Kanit" pitchFamily="2" charset="-34"/>
              </a:rPr>
              <a:t>EXANG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Kanit" pitchFamily="2" charset="-34"/>
                <a:cs typeface="Kanit" pitchFamily="2" charset="-34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Kanit" pitchFamily="2" charset="-34"/>
                <a:cs typeface="Kanit" pitchFamily="2" charset="-34"/>
              </a:rPr>
              <a:t>(</a:t>
            </a:r>
            <a:r>
              <a:rPr lang="en-US" sz="2800" b="0" i="0" dirty="0">
                <a:solidFill>
                  <a:srgbClr val="5F6368"/>
                </a:solidFill>
                <a:effectLst/>
                <a:latin typeface="Kanit" pitchFamily="2" charset="-34"/>
                <a:cs typeface="Kanit" pitchFamily="2" charset="-34"/>
              </a:rPr>
              <a:t>EXERCISE INDUCED ANGINA)</a:t>
            </a:r>
          </a:p>
          <a:p>
            <a:pPr>
              <a:lnSpc>
                <a:spcPts val="5759"/>
              </a:lnSpc>
            </a:pPr>
            <a:r>
              <a:rPr lang="en-US" sz="36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nit" pitchFamily="2" charset="-34"/>
                <a:cs typeface="Kanit" pitchFamily="2" charset="-34"/>
              </a:rPr>
              <a:t>OLD PEAK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Kanit" pitchFamily="2" charset="-34"/>
                <a:cs typeface="Kanit" pitchFamily="2" charset="-34"/>
              </a:rPr>
              <a:t>(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Kanit" pitchFamily="2" charset="-34"/>
                <a:cs typeface="Kanit" pitchFamily="2" charset="-34"/>
              </a:rPr>
              <a:t>ST depression induced by exercise relative to rest)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Kanit" pitchFamily="2" charset="-34"/>
              <a:cs typeface="Kanit" pitchFamily="2" charset="-34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027990" y="924766"/>
            <a:ext cx="5384536" cy="1614487"/>
            <a:chOff x="0" y="57151"/>
            <a:chExt cx="7179381" cy="215264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57151"/>
              <a:ext cx="7179381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rgbClr val="252827"/>
                  </a:solidFill>
                  <a:latin typeface="Kanit" pitchFamily="2" charset="-34"/>
                  <a:cs typeface="Kanit" pitchFamily="2" charset="-34"/>
                </a:rPr>
                <a:t>FEATURES 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0" y="1930400"/>
              <a:ext cx="1727200" cy="279400"/>
            </a:xfrm>
            <a:prstGeom prst="rect">
              <a:avLst/>
            </a:prstGeom>
            <a:solidFill>
              <a:srgbClr val="252827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1027990" y="924766"/>
            <a:ext cx="5384536" cy="1614487"/>
            <a:chOff x="0" y="57151"/>
            <a:chExt cx="7179381" cy="215264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57151"/>
              <a:ext cx="7179381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rgbClr val="252827"/>
                  </a:solidFill>
                  <a:latin typeface="Kanit" pitchFamily="2" charset="-34"/>
                  <a:cs typeface="Kanit" pitchFamily="2" charset="-34"/>
                </a:rPr>
                <a:t>LABEL 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0" y="1930400"/>
              <a:ext cx="1727200" cy="279400"/>
            </a:xfrm>
            <a:prstGeom prst="rect">
              <a:avLst/>
            </a:prstGeom>
            <a:solidFill>
              <a:srgbClr val="252827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680172" y="3679637"/>
            <a:ext cx="13399474" cy="292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TARGET</a:t>
            </a:r>
            <a:r>
              <a:rPr lang="en-US" sz="3600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  (HEART DISEASE)</a:t>
            </a:r>
          </a:p>
          <a:p>
            <a:pPr>
              <a:lnSpc>
                <a:spcPts val="5759"/>
              </a:lnSpc>
            </a:pPr>
            <a:r>
              <a:rPr lang="en-US" sz="3600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    ……………………….	</a:t>
            </a:r>
          </a:p>
          <a:p>
            <a:pPr>
              <a:lnSpc>
                <a:spcPts val="5759"/>
              </a:lnSpc>
            </a:pPr>
            <a:r>
              <a:rPr lang="en-US" sz="3600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	0 &gt;&gt;&gt; NO FINDING</a:t>
            </a:r>
          </a:p>
          <a:p>
            <a:pPr>
              <a:lnSpc>
                <a:spcPts val="5759"/>
              </a:lnSpc>
            </a:pPr>
            <a:r>
              <a:rPr lang="en-US" sz="3600" dirty="0">
                <a:solidFill>
                  <a:srgbClr val="252827"/>
                </a:solidFill>
                <a:latin typeface="Kanit" pitchFamily="2" charset="-34"/>
                <a:cs typeface="Kanit" pitchFamily="2" charset="-34"/>
              </a:rPr>
              <a:t>	 1 &gt;&gt;&gt; FINDING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Kanit" pitchFamily="2" charset="-34"/>
              <a:cs typeface="Kanit" pitchFamily="2" charset="-3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eart Critter">
                <a:extLst>
                  <a:ext uri="{FF2B5EF4-FFF2-40B4-BE49-F238E27FC236}">
                    <a16:creationId xmlns:a16="http://schemas.microsoft.com/office/drawing/2014/main" id="{F78A8462-A92A-4049-AF28-53C96A2B9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7141759"/>
                  </p:ext>
                </p:extLst>
              </p:nvPr>
            </p:nvGraphicFramePr>
            <p:xfrm>
              <a:off x="8621690" y="3009900"/>
              <a:ext cx="7960012" cy="61722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960012" cy="6172201"/>
                    </a:xfrm>
                    <a:prstGeom prst="rect">
                      <a:avLst/>
                    </a:prstGeom>
                  </am3d:spPr>
                  <am3d:camera>
                    <am3d:pos x="0" y="0" z="61036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92810" d="1000000"/>
                    <am3d:preTrans dx="-815148" dy="-13743133" dz="-336846"/>
                    <am3d:scale>
                      <am3d:sx n="1000000" d="1000000"/>
                      <am3d:sy n="1000000" d="1000000"/>
                      <am3d:sz n="1000000" d="1000000"/>
                    </am3d:scale>
                    <am3d:rot ay="-10875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271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eart Critter">
                <a:extLst>
                  <a:ext uri="{FF2B5EF4-FFF2-40B4-BE49-F238E27FC236}">
                    <a16:creationId xmlns:a16="http://schemas.microsoft.com/office/drawing/2014/main" id="{F78A8462-A92A-4049-AF28-53C96A2B9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1690" y="3009900"/>
                <a:ext cx="7960012" cy="61722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61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5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57275"/>
            <a:ext cx="5936986" cy="1171575"/>
            <a:chOff x="0" y="38100"/>
            <a:chExt cx="7915981" cy="1562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7915981" cy="1154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RAW DATA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320800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sp>
        <p:nvSpPr>
          <p:cNvPr id="7" name="AutoShape 7"/>
          <p:cNvSpPr/>
          <p:nvPr/>
        </p:nvSpPr>
        <p:spPr>
          <a:xfrm>
            <a:off x="2688558" y="9531817"/>
            <a:ext cx="15637542" cy="1192791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F54E63-1EE3-49E7-8291-F2FC8F65B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17" t="21667" r="57083" b="39629"/>
          <a:stretch/>
        </p:blipFill>
        <p:spPr>
          <a:xfrm>
            <a:off x="3170761" y="3022280"/>
            <a:ext cx="5710646" cy="5474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CEA8B3-6E21-4457-A4C5-1C180A9D9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16" t="60370" r="60834" b="11026"/>
          <a:stretch/>
        </p:blipFill>
        <p:spPr>
          <a:xfrm>
            <a:off x="9916833" y="3022280"/>
            <a:ext cx="6379133" cy="5474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5314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0810" y="437234"/>
            <a:ext cx="5951274" cy="1853569"/>
            <a:chOff x="-19051" y="38100"/>
            <a:chExt cx="7935032" cy="2471425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7915981" cy="2282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PREPROCESSING</a:t>
              </a:r>
            </a:p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FFFEE6"/>
                  </a:solidFill>
                  <a:latin typeface="Kanit" pitchFamily="2" charset="-34"/>
                  <a:cs typeface="Kanit" pitchFamily="2" charset="-34"/>
                </a:rPr>
                <a:t>Block plot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-19051" y="2230125"/>
              <a:ext cx="1727200" cy="279400"/>
            </a:xfrm>
            <a:prstGeom prst="rect">
              <a:avLst/>
            </a:prstGeom>
            <a:solidFill>
              <a:srgbClr val="F8CF2C"/>
            </a:solidFill>
          </p:spPr>
          <p:txBody>
            <a:bodyPr/>
            <a:lstStyle/>
            <a:p>
              <a:endParaRPr lang="th-TH" dirty="0"/>
            </a:p>
          </p:txBody>
        </p:sp>
      </p:grpSp>
      <p:sp>
        <p:nvSpPr>
          <p:cNvPr id="7" name="AutoShape 7"/>
          <p:cNvSpPr/>
          <p:nvPr/>
        </p:nvSpPr>
        <p:spPr>
          <a:xfrm>
            <a:off x="2650458" y="9531817"/>
            <a:ext cx="15637542" cy="1192791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74077-8D93-4CAD-B463-371DA862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194" y="2476501"/>
            <a:ext cx="13959406" cy="70540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7A82D86-1752-4785-921A-4D9F569AEDA0}"/>
              </a:ext>
            </a:extLst>
          </p:cNvPr>
          <p:cNvSpPr/>
          <p:nvPr/>
        </p:nvSpPr>
        <p:spPr>
          <a:xfrm>
            <a:off x="6055410" y="8983206"/>
            <a:ext cx="954990" cy="51330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351E57-9D45-4299-8F1D-91D3E77CC7A1}"/>
              </a:ext>
            </a:extLst>
          </p:cNvPr>
          <p:cNvSpPr/>
          <p:nvPr/>
        </p:nvSpPr>
        <p:spPr>
          <a:xfrm>
            <a:off x="7046010" y="8983206"/>
            <a:ext cx="954990" cy="51330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C0D7E4-1F85-4D61-86C0-D35D3A9CFD2B}"/>
              </a:ext>
            </a:extLst>
          </p:cNvPr>
          <p:cNvSpPr/>
          <p:nvPr/>
        </p:nvSpPr>
        <p:spPr>
          <a:xfrm>
            <a:off x="9713010" y="8983206"/>
            <a:ext cx="954990" cy="51330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5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</p:bldLst>
  </p:timing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661</Words>
  <Application>Microsoft Office PowerPoint</Application>
  <PresentationFormat>Custom</PresentationFormat>
  <Paragraphs>217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Norwester</vt:lpstr>
      <vt:lpstr>Kanit</vt:lpstr>
      <vt:lpstr>Wingdings 3</vt:lpstr>
      <vt:lpstr>Trebuchet MS</vt:lpstr>
      <vt:lpstr>Roboto Bold</vt:lpstr>
      <vt:lpstr>Norwester Bold</vt:lpstr>
      <vt:lpstr>Roboto</vt:lpstr>
      <vt:lpstr>Calibri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Jatuwat Jaturagomol</dc:creator>
  <cp:lastModifiedBy>Supranut Boonbundransuk</cp:lastModifiedBy>
  <cp:revision>45</cp:revision>
  <dcterms:created xsi:type="dcterms:W3CDTF">2020-11-10T06:54:28Z</dcterms:created>
  <dcterms:modified xsi:type="dcterms:W3CDTF">2020-11-21T14:02:21Z</dcterms:modified>
</cp:coreProperties>
</file>